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4"/>
  </p:notesMasterIdLst>
  <p:sldIdLst>
    <p:sldId id="296" r:id="rId2"/>
    <p:sldId id="2475" r:id="rId3"/>
    <p:sldId id="299" r:id="rId4"/>
    <p:sldId id="258" r:id="rId5"/>
    <p:sldId id="2477" r:id="rId6"/>
    <p:sldId id="2476" r:id="rId7"/>
    <p:sldId id="2485" r:id="rId8"/>
    <p:sldId id="2480" r:id="rId9"/>
    <p:sldId id="2486" r:id="rId10"/>
    <p:sldId id="2487" r:id="rId11"/>
    <p:sldId id="2488" r:id="rId12"/>
    <p:sldId id="2481" r:id="rId13"/>
    <p:sldId id="2482" r:id="rId14"/>
    <p:sldId id="2483" r:id="rId15"/>
    <p:sldId id="2484" r:id="rId16"/>
    <p:sldId id="2490" r:id="rId17"/>
    <p:sldId id="2491" r:id="rId18"/>
    <p:sldId id="2492" r:id="rId19"/>
    <p:sldId id="2493" r:id="rId20"/>
    <p:sldId id="2494" r:id="rId21"/>
    <p:sldId id="2500" r:id="rId22"/>
    <p:sldId id="2499" r:id="rId23"/>
    <p:sldId id="2489" r:id="rId24"/>
    <p:sldId id="2501" r:id="rId25"/>
    <p:sldId id="317" r:id="rId26"/>
    <p:sldId id="326" r:id="rId27"/>
    <p:sldId id="329" r:id="rId28"/>
    <p:sldId id="2502" r:id="rId29"/>
    <p:sldId id="328" r:id="rId30"/>
    <p:sldId id="330" r:id="rId31"/>
    <p:sldId id="2457" r:id="rId32"/>
    <p:sldId id="2471" r:id="rId33"/>
  </p:sldIdLst>
  <p:sldSz cx="12192000" cy="6858000"/>
  <p:notesSz cx="6858000" cy="9144000"/>
  <p:embeddedFontLst>
    <p:embeddedFont>
      <p:font typeface="Arial Rounded MT Bold" panose="020F0704030504030204" pitchFamily="34" charset="0"/>
      <p:regular r:id="rId35"/>
    </p:embeddedFont>
    <p:embeddedFont>
      <p:font typeface="Bahnschrift SemiLight" panose="020B0502040204020203" pitchFamily="3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Times" panose="02020603050405020304" pitchFamily="18" charset="0"/>
      <p:regular r:id="rId43"/>
      <p:bold r:id="rId44"/>
      <p:italic r:id="rId45"/>
      <p:boldItalic r:id="rId46"/>
    </p:embeddedFont>
    <p:embeddedFont>
      <p:font typeface="맑은 고딕" panose="020B0503020000020004" pitchFamily="50" charset="-127"/>
      <p:regular r:id="rId47"/>
      <p:bold r:id="rId48"/>
    </p:embeddedFont>
    <p:embeddedFont>
      <p:font typeface="맑은 고딕" panose="020B0503020000020004" pitchFamily="50" charset="-127"/>
      <p:regular r:id="rId47"/>
      <p:bold r:id="rId48"/>
    </p:embeddedFont>
    <p:embeddedFont>
      <p:font typeface="휴먼모음T" panose="02030504000101010101" pitchFamily="18" charset="-127"/>
      <p:regular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67FE"/>
    <a:srgbClr val="69D8FF"/>
    <a:srgbClr val="A8FDFF"/>
    <a:srgbClr val="9CC4A8"/>
    <a:srgbClr val="FFFFFF"/>
    <a:srgbClr val="287FFF"/>
    <a:srgbClr val="3A78C4"/>
    <a:srgbClr val="213688"/>
    <a:srgbClr val="EEF2F8"/>
    <a:srgbClr val="213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723" autoAdjust="0"/>
  </p:normalViewPr>
  <p:slideViewPr>
    <p:cSldViewPr snapToGrid="0">
      <p:cViewPr varScale="1">
        <p:scale>
          <a:sx n="94" d="100"/>
          <a:sy n="94" d="100"/>
        </p:scale>
        <p:origin x="123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E58AA-6821-4904-AB92-79D78E8806DA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13CCDD-3859-4104-8FDD-1088F89CF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369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3CCDD-3859-4104-8FDD-1088F89CF47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932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C2D5B-D710-56C7-DA9D-F7F4F570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7E7EF9-4063-CF10-14E4-E129FE93C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76A2A8-E1D1-B8CB-666E-7149EB8D9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1CBB75-2C54-084D-6F01-90CF141243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3CCDD-3859-4104-8FDD-1088F89CF47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05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2197D-1EF7-FC65-798A-2E0BCB816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17302A-8E6C-5105-C399-B032E2A84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62980F0-F329-80A1-231E-FAE10415A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77E774-DC0C-2E05-AC64-2A072B0F90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3CCDD-3859-4104-8FDD-1088F89CF47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917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3CCDD-3859-4104-8FDD-1088F89CF47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03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3CCDD-3859-4104-8FDD-1088F89CF47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711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8B34ED-4CDD-41C9-90F7-D768D5559A6F}" type="slidenum">
              <a:rPr lang="en-US" altLang="ko-KR" noProof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fld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193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3CCDD-3859-4104-8FDD-1088F89CF47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528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3CCDD-3859-4104-8FDD-1088F89CF47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743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C04CE-C9AF-9962-D564-598D43B10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4A83F5-ADB4-96D8-5566-0005054F8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082F01-B345-92A9-FA08-A3FFD7A907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7A7FD6-5847-ED42-E05B-D9B9586BB8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3CCDD-3859-4104-8FDD-1088F89CF47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14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008CC-2AD6-DB31-AA59-8981E0E12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22D24-B0D3-F8B2-E501-A1C48C4EC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C2C9DE-DD7B-912A-883C-9F946C765A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215F84-8BB4-98BB-4E4D-B1C9E8F03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3CCDD-3859-4104-8FDD-1088F89CF47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482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9A0C9-71BC-67D6-050D-01F046C6A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EFB99D-AD38-CD30-EB4E-BEC42744C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2D1803-44E3-9D29-801C-8640D570D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BD1F8-BB2F-49CF-308E-B294514AF4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3CCDD-3859-4104-8FDD-1088F89CF47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721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2CC8E-F03B-3AAD-F827-1CC6C8C68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0DF762-BD06-D12C-D2F8-943ECEE65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6AC5DB-2796-9661-9804-7F4DBD13E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AE1378-CC99-9DB4-57D3-29D98F212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3CCDD-3859-4104-8FDD-1088F89CF47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669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47CA-AAB4-8230-DB3B-60198D436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312726-C08B-C11D-E521-7FACA37A3F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5E4591-9F62-B403-04CA-B2144D1D5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11501C-A2EC-F33A-A3A0-9100CDD19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3CCDD-3859-4104-8FDD-1088F89CF47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77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B109-0F60-3604-2FAA-E941EB223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16B284-1655-C03D-E310-7F1F53D91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729D6C6-0B31-1C15-1C95-B8E4724CE2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8AF627-81EA-DFE8-15E4-DE4F43D020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3CCDD-3859-4104-8FDD-1088F89CF47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18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구역 나누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 baseline="0">
                <a:latin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그림을 추가하려면 아이콘을 클릭하세요</a:t>
            </a:r>
            <a:r>
              <a:rPr lang="en-US" altLang="ko-KR" noProof="1"/>
              <a:t>.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 baseline="0">
                <a:latin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1"/>
              <a:t>클릭하여 마스터 제목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1"/>
              <a:t>마스터 텍스트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r>
              <a:rPr lang="ko-KR" altLang="en-US" noProof="1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latin typeface="맑은 고딕" panose="020B0503020000020004" pitchFamily="50" charset="-127"/>
              </a:defRPr>
            </a:lvl1pPr>
          </a:lstStyle>
          <a:p>
            <a:fld id="{8C2E478F-E849-4A8C-AF1F-CBCC78A7CBFA}" type="slidenum">
              <a:rPr lang="en-US" altLang="ko-KR" noProof="1" smtClean="0"/>
              <a:pPr/>
              <a:t>‹#›</a:t>
            </a:fld>
            <a:endParaRPr lang="ko-KR" altLang="en-US" noProof="1"/>
          </a:p>
        </p:txBody>
      </p:sp>
    </p:spTree>
    <p:extLst>
      <p:ext uri="{BB962C8B-B14F-4D97-AF65-F5344CB8AC3E}">
        <p14:creationId xmlns:p14="http://schemas.microsoft.com/office/powerpoint/2010/main" val="137328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5.jp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5.jpg"/><Relationship Id="rId5" Type="http://schemas.openxmlformats.org/officeDocument/2006/relationships/tags" Target="../tags/tag13.xml"/><Relationship Id="rId10" Type="http://schemas.openxmlformats.org/officeDocument/2006/relationships/notesSlide" Target="../notesSlides/notesSlide13.xml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10" Type="http://schemas.openxmlformats.org/officeDocument/2006/relationships/image" Target="../media/image5.jpg"/><Relationship Id="rId4" Type="http://schemas.openxmlformats.org/officeDocument/2006/relationships/tags" Target="../tags/tag20.xml"/><Relationship Id="rId9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5C3E0A-C50D-1C1F-56D7-46FE3981F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F4A8AA-1884-1457-2D13-4420A35CB5C8}"/>
              </a:ext>
            </a:extLst>
          </p:cNvPr>
          <p:cNvSpPr txBox="1"/>
          <p:nvPr/>
        </p:nvSpPr>
        <p:spPr>
          <a:xfrm>
            <a:off x="2640342" y="1922910"/>
            <a:ext cx="6911316" cy="18346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en-US" altLang="ko-KR" sz="5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Hyper-Automation</a:t>
            </a:r>
          </a:p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en-US" altLang="ko-KR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HL-ENG Digital Innovation</a:t>
            </a:r>
            <a:endParaRPr lang="ko-KR" altLang="en-US" sz="4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텍스트 개체 틀 6">
            <a:extLst>
              <a:ext uri="{FF2B5EF4-FFF2-40B4-BE49-F238E27FC236}">
                <a16:creationId xmlns:a16="http://schemas.microsoft.com/office/drawing/2014/main" id="{F73F3497-ABE4-E007-0454-5CAE9576C4CF}"/>
              </a:ext>
            </a:extLst>
          </p:cNvPr>
          <p:cNvSpPr txBox="1">
            <a:spLocks/>
          </p:cNvSpPr>
          <p:nvPr/>
        </p:nvSpPr>
        <p:spPr>
          <a:xfrm>
            <a:off x="4511130" y="5159297"/>
            <a:ext cx="4229878" cy="84543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spc="300" noProof="1">
                <a:solidFill>
                  <a:schemeClr val="bg1"/>
                </a:solidFill>
                <a:latin typeface="Bahnschrift SemiLight" panose="020B0502040204020203" pitchFamily="34" charset="0"/>
              </a:rPr>
              <a:t>Mining5000</a:t>
            </a:r>
            <a:endParaRPr lang="ko-KR" altLang="en-US" sz="3200" b="1" spc="300" noProof="1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E346E6-50C3-B6CB-28B0-35481F5F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201" y="4893147"/>
            <a:ext cx="1473858" cy="137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09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31108-7832-7063-7ECF-145750D62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9EFD7E31-E762-6EE7-1B00-55CE914CCF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96D12B62-A3C6-65D2-9A42-3C7A715B92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3BA6358-5F04-B5EE-77CD-A43B4B23D35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85FD879-ECA1-BD75-FADE-CFD633E6CF4B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E94046-08C8-C60F-8421-66A9E7159AC9}"/>
              </a:ext>
            </a:extLst>
          </p:cNvPr>
          <p:cNvSpPr/>
          <p:nvPr/>
        </p:nvSpPr>
        <p:spPr>
          <a:xfrm>
            <a:off x="508000" y="328377"/>
            <a:ext cx="10814050" cy="583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구매팀 과제 분석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– DB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세팅을 위해 사전작업 진행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(3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단계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99B0B5-78F2-ACEF-6604-7F8605A0A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6" y="1823597"/>
            <a:ext cx="3538484" cy="38588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F528ECC-10C0-1BD8-3427-B2E96AAB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419" y="1869838"/>
            <a:ext cx="4775628" cy="37664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7E71B1-4DD9-5936-A131-E5F27A91A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5962525"/>
            <a:ext cx="11176000" cy="89547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C18CF85B-CBC4-3F51-B80A-B333C0BEAA9C}"/>
              </a:ext>
            </a:extLst>
          </p:cNvPr>
          <p:cNvSpPr/>
          <p:nvPr/>
        </p:nvSpPr>
        <p:spPr>
          <a:xfrm>
            <a:off x="382603" y="1725194"/>
            <a:ext cx="473712" cy="496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1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1780D6-15BB-C967-DFB4-37530922AC80}"/>
              </a:ext>
            </a:extLst>
          </p:cNvPr>
          <p:cNvSpPr/>
          <p:nvPr/>
        </p:nvSpPr>
        <p:spPr>
          <a:xfrm>
            <a:off x="602591" y="996158"/>
            <a:ext cx="10643476" cy="5834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번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PDF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파일은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번시트에 노란색 표기로 붙여넣기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, 2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번 엑셀파일은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번시트에 붙여넣기 진행 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FB71E28-FD79-59B5-A8EA-855F44347FD0}"/>
              </a:ext>
            </a:extLst>
          </p:cNvPr>
          <p:cNvSpPr/>
          <p:nvPr/>
        </p:nvSpPr>
        <p:spPr>
          <a:xfrm>
            <a:off x="271144" y="5861842"/>
            <a:ext cx="473712" cy="496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3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52463C7-8FE5-8D36-47EA-E3C1A0BEE290}"/>
              </a:ext>
            </a:extLst>
          </p:cNvPr>
          <p:cNvSpPr/>
          <p:nvPr/>
        </p:nvSpPr>
        <p:spPr>
          <a:xfrm>
            <a:off x="4724817" y="1768343"/>
            <a:ext cx="473712" cy="496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2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92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3215D-4852-05A5-4889-1CBFA3764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F6FA7F55-9E7B-7308-063F-FBFA8871557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3C72D468-02CA-3B05-B2A5-5208BEDA739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007BCFE-12E7-BF85-B473-2CDB645649A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EFD16A1B-2356-04FC-E879-52BCED8C99C2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FC36B7-EF24-BD04-678C-B6D2ECD5C029}"/>
              </a:ext>
            </a:extLst>
          </p:cNvPr>
          <p:cNvSpPr/>
          <p:nvPr/>
        </p:nvSpPr>
        <p:spPr>
          <a:xfrm>
            <a:off x="508000" y="328377"/>
            <a:ext cx="10814050" cy="583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구매팀 과제 분석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– DB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세팅을 위해 엑셀파일로 변환작업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5ECC3D-8FF1-AFAD-B6D2-FB67561BE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3" y="2550252"/>
            <a:ext cx="11951371" cy="3121915"/>
          </a:xfrm>
          <a:prstGeom prst="rect">
            <a:avLst/>
          </a:prstGeom>
        </p:spPr>
      </p:pic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65B691AE-4F36-8B47-6F5E-1934C6172BAC}"/>
              </a:ext>
            </a:extLst>
          </p:cNvPr>
          <p:cNvSpPr/>
          <p:nvPr/>
        </p:nvSpPr>
        <p:spPr>
          <a:xfrm>
            <a:off x="6652260" y="2098805"/>
            <a:ext cx="5411407" cy="454961"/>
          </a:xfrm>
          <a:prstGeom prst="homePlat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품목 칼럼부터는 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RPA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로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엑셀 데이터 정리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&amp;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데이터 확인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7D76BBE9-F6FB-14D3-2365-50E50CE6B4A9}"/>
              </a:ext>
            </a:extLst>
          </p:cNvPr>
          <p:cNvSpPr/>
          <p:nvPr/>
        </p:nvSpPr>
        <p:spPr>
          <a:xfrm>
            <a:off x="211357" y="2113343"/>
            <a:ext cx="6224646" cy="472012"/>
          </a:xfrm>
          <a:prstGeom prst="homePlat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앞의 </a:t>
            </a:r>
            <a:r>
              <a:rPr lang="en-US" altLang="ko-KR" sz="1600" kern="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lang="ko-KR" altLang="en-US" sz="1600" kern="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 항목은 엑셀파일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에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수작업 진행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537A06-7347-D3D9-3607-26680EB5F2CE}"/>
              </a:ext>
            </a:extLst>
          </p:cNvPr>
          <p:cNvSpPr/>
          <p:nvPr/>
        </p:nvSpPr>
        <p:spPr>
          <a:xfrm>
            <a:off x="128333" y="1098407"/>
            <a:ext cx="11935334" cy="5834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+mn-ea"/>
              </a:rPr>
              <a:t>엑셀파일에 수작업 진행을 한 후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, 3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단계의 번호시트를 자동으로 붙여넣기 진행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수작업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+RPA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병행 수행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70782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87C32-DF6A-788B-085E-D60FFC4C9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565F14FB-E84D-6537-D1BB-BF2A861F73B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6A8969B1-DA35-2328-AF4A-A4B341754A9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25BE124-9F42-4522-9158-B5B33B75A4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4381046E-D230-E926-320D-595501D46E7E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A9D7CA-E349-28F9-E051-5D59A236D527}"/>
              </a:ext>
            </a:extLst>
          </p:cNvPr>
          <p:cNvSpPr/>
          <p:nvPr/>
        </p:nvSpPr>
        <p:spPr>
          <a:xfrm>
            <a:off x="508000" y="328377"/>
            <a:ext cx="10814050" cy="583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구매팀 과제 분석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결과물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데이터베이스 구조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EA4B75-3083-4D9C-9AFE-7A3E9E88DF78}"/>
              </a:ext>
            </a:extLst>
          </p:cNvPr>
          <p:cNvGrpSpPr/>
          <p:nvPr/>
        </p:nvGrpSpPr>
        <p:grpSpPr>
          <a:xfrm>
            <a:off x="562987" y="1658625"/>
            <a:ext cx="7185350" cy="1084576"/>
            <a:chOff x="242948" y="3025504"/>
            <a:chExt cx="7966034" cy="83080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13079A-D7FC-6A6C-FF3A-062FC088F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2422"/>
            <a:stretch/>
          </p:blipFill>
          <p:spPr>
            <a:xfrm>
              <a:off x="242948" y="3429000"/>
              <a:ext cx="7229968" cy="42730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04CD008-2349-4DFB-EA47-C59F1CCEB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7578"/>
            <a:stretch/>
          </p:blipFill>
          <p:spPr>
            <a:xfrm>
              <a:off x="242950" y="3025504"/>
              <a:ext cx="7966032" cy="427304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35EB20-A236-F973-3CB0-B2FF03F73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9965" y="824807"/>
            <a:ext cx="2422527" cy="600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0116469-DF6B-4880-EC70-73CB3A086544}"/>
              </a:ext>
            </a:extLst>
          </p:cNvPr>
          <p:cNvSpPr/>
          <p:nvPr/>
        </p:nvSpPr>
        <p:spPr>
          <a:xfrm>
            <a:off x="7912281" y="1945208"/>
            <a:ext cx="510540" cy="4621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B4B6D9-5CAC-0EDF-D457-D6DED8710D92}"/>
              </a:ext>
            </a:extLst>
          </p:cNvPr>
          <p:cNvSpPr/>
          <p:nvPr/>
        </p:nvSpPr>
        <p:spPr>
          <a:xfrm>
            <a:off x="615285" y="3102147"/>
            <a:ext cx="7852407" cy="81890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테이블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</a:p>
          <a:p>
            <a:pPr marR="0" lvl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-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각 프로젝트가 저장될 테이블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9B778F2-D7A3-8FC5-83F4-CB44AFF35FE0}"/>
              </a:ext>
            </a:extLst>
          </p:cNvPr>
          <p:cNvSpPr/>
          <p:nvPr/>
        </p:nvSpPr>
        <p:spPr>
          <a:xfrm>
            <a:off x="655452" y="3921050"/>
            <a:ext cx="7852407" cy="81890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 세부정보 테이블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</a:p>
          <a:p>
            <a:pPr marR="0" lvl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</a:t>
            </a:r>
            <a:r>
              <a:rPr lang="ko-KR" altLang="en-US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업체명</a:t>
            </a:r>
            <a:r>
              <a:rPr lang="en-US" altLang="ko-KR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견적날짜</a:t>
            </a:r>
            <a:r>
              <a:rPr lang="en-US" altLang="ko-KR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분류타입</a:t>
            </a:r>
            <a:r>
              <a:rPr lang="en-US" altLang="ko-KR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공사종류</a:t>
            </a:r>
            <a:r>
              <a:rPr lang="en-US" altLang="ko-KR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kern="0" dirty="0" err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세부공종이</a:t>
            </a:r>
            <a:r>
              <a:rPr lang="ko-KR" altLang="en-US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저장될 테이블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4B163AD-BE55-9331-E1B3-ED3A903E9E1A}"/>
              </a:ext>
            </a:extLst>
          </p:cNvPr>
          <p:cNvSpPr/>
          <p:nvPr/>
        </p:nvSpPr>
        <p:spPr>
          <a:xfrm>
            <a:off x="670273" y="4739953"/>
            <a:ext cx="7852407" cy="81890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세부 견적 테이블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</a:p>
          <a:p>
            <a:pPr marR="0" lvl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- </a:t>
            </a:r>
            <a:r>
              <a:rPr lang="ko-KR" altLang="en-US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견적에 대한 데이터</a:t>
            </a:r>
            <a:r>
              <a:rPr lang="en-US" altLang="ko-KR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품목</a:t>
            </a:r>
            <a:r>
              <a:rPr lang="en-US" altLang="ko-KR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규격</a:t>
            </a:r>
            <a:r>
              <a:rPr lang="en-US" altLang="ko-KR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단위</a:t>
            </a:r>
            <a:r>
              <a:rPr lang="en-US" altLang="ko-KR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600" kern="0" dirty="0" err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수량등</a:t>
            </a:r>
            <a:r>
              <a:rPr lang="en-US" altLang="ko-KR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lang="ko-KR" altLang="en-US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 저장될 테이블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0748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CDC23-77D3-016A-7C5C-CEBB7EE63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260776FF-136A-F845-5E8A-E00854B33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8EE6973A-57D8-29B5-3BC6-8177B7849AD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779D3EE-9D50-A25D-3FBA-58FA1C40B9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19CC5289-5A01-D397-BECA-8816ECC5D15A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D82C701-5DD6-DDEA-202E-2394C97F7554}"/>
              </a:ext>
            </a:extLst>
          </p:cNvPr>
          <p:cNvSpPr/>
          <p:nvPr/>
        </p:nvSpPr>
        <p:spPr>
          <a:xfrm>
            <a:off x="508000" y="328377"/>
            <a:ext cx="10814050" cy="583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err="1">
                <a:solidFill>
                  <a:schemeClr val="tx1"/>
                </a:solidFill>
                <a:latin typeface="+mn-ea"/>
              </a:rPr>
              <a:t>재무팀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과제 분석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AF2D41-30DC-7FC2-131A-C176E83D81F0}"/>
              </a:ext>
            </a:extLst>
          </p:cNvPr>
          <p:cNvSpPr/>
          <p:nvPr/>
        </p:nvSpPr>
        <p:spPr>
          <a:xfrm>
            <a:off x="508001" y="2613474"/>
            <a:ext cx="1089025" cy="818358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예상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성과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6FB7B6D-A97E-C920-D9BF-1F96393A8C14}"/>
              </a:ext>
            </a:extLst>
          </p:cNvPr>
          <p:cNvGrpSpPr/>
          <p:nvPr/>
        </p:nvGrpSpPr>
        <p:grpSpPr>
          <a:xfrm>
            <a:off x="1861186" y="2578746"/>
            <a:ext cx="9460864" cy="853625"/>
            <a:chOff x="3481957" y="2843960"/>
            <a:chExt cx="2410217" cy="34228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334FB68-64AE-DD59-F657-14D4F4A9B3DF}"/>
                </a:ext>
              </a:extLst>
            </p:cNvPr>
            <p:cNvSpPr/>
            <p:nvPr/>
          </p:nvSpPr>
          <p:spPr>
            <a:xfrm>
              <a:off x="3481958" y="2843960"/>
              <a:ext cx="2410216" cy="32836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342900" marR="0" lvl="0" indent="-34290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lang="ko-KR" altLang="en-US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경리나라</a:t>
              </a:r>
              <a:r>
                <a:rPr lang="en-US" altLang="ko-KR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kern="0" dirty="0" err="1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이카운트</a:t>
              </a:r>
              <a:r>
                <a:rPr lang="ko-KR" altLang="en-US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en-US" altLang="ko-KR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ERP</a:t>
              </a:r>
              <a:r>
                <a:rPr lang="ko-KR" altLang="en-US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에 사용내역 비교 및 카드매입내역 지출결의서 업무 자동화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342900" marR="0" lvl="0" indent="-34290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lang="ko-KR" altLang="en-US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매월 초 단순 등록 업무 시간절감 및 입력오류 방지로 인한 </a:t>
              </a:r>
              <a:r>
                <a:rPr lang="ko-KR" altLang="en-US" sz="1600" kern="0" dirty="0" err="1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휴먼에러</a:t>
              </a:r>
              <a:r>
                <a:rPr lang="ko-KR" altLang="en-US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방지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78A4666-E970-5898-F603-0FCC5CA339D1}"/>
                </a:ext>
              </a:extLst>
            </p:cNvPr>
            <p:cNvCxnSpPr/>
            <p:nvPr/>
          </p:nvCxnSpPr>
          <p:spPr>
            <a:xfrm>
              <a:off x="3481957" y="3186246"/>
              <a:ext cx="2410217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EE4C94F-772B-A540-01BA-EEEC01B5247B}"/>
              </a:ext>
            </a:extLst>
          </p:cNvPr>
          <p:cNvGrpSpPr/>
          <p:nvPr/>
        </p:nvGrpSpPr>
        <p:grpSpPr>
          <a:xfrm>
            <a:off x="508000" y="4113598"/>
            <a:ext cx="10814049" cy="1475212"/>
            <a:chOff x="688975" y="3394275"/>
            <a:chExt cx="10814049" cy="1756703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0907EEC-BC96-7754-3C75-8D4A55E3C989}"/>
                </a:ext>
              </a:extLst>
            </p:cNvPr>
            <p:cNvSpPr/>
            <p:nvPr/>
          </p:nvSpPr>
          <p:spPr>
            <a:xfrm>
              <a:off x="2042161" y="3394275"/>
              <a:ext cx="4583504" cy="175670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tIns="18000" rtlCol="0" anchor="ctr"/>
            <a:lstStyle/>
            <a:p>
              <a:pPr marL="342900" marR="0" lvl="0" indent="-342900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lang="ko-KR" altLang="en-US" sz="1600" kern="0" dirty="0" err="1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직원별</a:t>
              </a:r>
              <a:r>
                <a:rPr lang="ko-KR" altLang="en-US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법인카드</a:t>
              </a:r>
              <a:r>
                <a:rPr lang="en-US" altLang="ko-KR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영수증 내역 엑셀파일 취합</a:t>
              </a:r>
              <a:endParaRPr lang="en-US" altLang="ko-KR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342900" marR="0" lvl="0" indent="-342900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lang="ko-KR" altLang="en-US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영수증 자료 </a:t>
              </a:r>
              <a:r>
                <a:rPr lang="ko-KR" altLang="en-US" sz="1600" kern="0" dirty="0" err="1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합게금액</a:t>
              </a:r>
              <a:r>
                <a:rPr lang="en-US" altLang="ko-KR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lang="ko-KR" altLang="en-US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계정과목 일치 확인</a:t>
              </a:r>
              <a:endParaRPr lang="en-US" altLang="ko-KR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342900" marR="0" lvl="0" indent="-342900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lang="ko-KR" altLang="en-US" sz="1600" kern="0" dirty="0" err="1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이카운트</a:t>
              </a:r>
              <a:r>
                <a:rPr lang="ko-KR" altLang="en-US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en-US" altLang="ko-KR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ERP</a:t>
              </a:r>
              <a:r>
                <a:rPr lang="ko-KR" altLang="en-US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에 카드매입내역 지출결의서 작성</a:t>
              </a:r>
              <a:endParaRPr lang="en-US" altLang="ko-KR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2B2A6C6-516B-6A70-9C40-8A3D898CCE44}"/>
                </a:ext>
              </a:extLst>
            </p:cNvPr>
            <p:cNvSpPr/>
            <p:nvPr/>
          </p:nvSpPr>
          <p:spPr>
            <a:xfrm>
              <a:off x="6834103" y="3394275"/>
              <a:ext cx="4668921" cy="175670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1.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 경리나라 법인카드 내역 </a:t>
              </a:r>
              <a:r>
                <a:rPr kumimoji="0" lang="ko-KR" alt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자동대조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0" marR="0" lvl="0" indent="0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2.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1600" kern="0" dirty="0" err="1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이카운트</a:t>
              </a:r>
              <a:r>
                <a:rPr lang="en-US" altLang="ko-KR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ERP </a:t>
              </a:r>
              <a:r>
                <a:rPr lang="ko-KR" altLang="en-US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지출결의서 자동작성</a:t>
              </a:r>
              <a:endParaRPr lang="en-US" altLang="ko-KR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0" marR="0" lvl="0" indent="0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3.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법인카드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경비 집계표 자동작성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A328D95-055B-5E0B-6801-E7F0D64A286C}"/>
                </a:ext>
              </a:extLst>
            </p:cNvPr>
            <p:cNvSpPr/>
            <p:nvPr/>
          </p:nvSpPr>
          <p:spPr>
            <a:xfrm>
              <a:off x="688975" y="3394275"/>
              <a:ext cx="1089025" cy="175670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업무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프로세스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1909B03-8C26-1590-4F05-40FD34692367}"/>
              </a:ext>
            </a:extLst>
          </p:cNvPr>
          <p:cNvSpPr/>
          <p:nvPr/>
        </p:nvSpPr>
        <p:spPr>
          <a:xfrm>
            <a:off x="508000" y="3523482"/>
            <a:ext cx="1089025" cy="507246"/>
          </a:xfrm>
          <a:prstGeom prst="rect">
            <a:avLst/>
          </a:prstGeom>
          <a:solidFill>
            <a:srgbClr val="F2CC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RPA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7" name="화살표: 오각형 76">
            <a:extLst>
              <a:ext uri="{FF2B5EF4-FFF2-40B4-BE49-F238E27FC236}">
                <a16:creationId xmlns:a16="http://schemas.microsoft.com/office/drawing/2014/main" id="{A62FD836-18F8-6C66-76EE-EB0A10276B42}"/>
              </a:ext>
            </a:extLst>
          </p:cNvPr>
          <p:cNvSpPr/>
          <p:nvPr/>
        </p:nvSpPr>
        <p:spPr>
          <a:xfrm>
            <a:off x="1861186" y="3554044"/>
            <a:ext cx="4583506" cy="447929"/>
          </a:xfrm>
          <a:prstGeom prst="homePlat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엑셀 데이터 취합</a:t>
            </a:r>
          </a:p>
        </p:txBody>
      </p:sp>
      <p:sp>
        <p:nvSpPr>
          <p:cNvPr id="78" name="화살표: 오각형 77">
            <a:extLst>
              <a:ext uri="{FF2B5EF4-FFF2-40B4-BE49-F238E27FC236}">
                <a16:creationId xmlns:a16="http://schemas.microsoft.com/office/drawing/2014/main" id="{B28DDD88-FD31-90AD-BA4E-06323F0ECCFE}"/>
              </a:ext>
            </a:extLst>
          </p:cNvPr>
          <p:cNvSpPr/>
          <p:nvPr/>
        </p:nvSpPr>
        <p:spPr>
          <a:xfrm>
            <a:off x="6656832" y="3554044"/>
            <a:ext cx="4668921" cy="447929"/>
          </a:xfrm>
          <a:prstGeom prst="homePlat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경리나라 비교 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이카운트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ERP </a:t>
            </a:r>
            <a:r>
              <a:rPr lang="ko-KR" altLang="en-US" sz="1600" kern="0" dirty="0">
                <a:solidFill>
                  <a:prstClr val="white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등록 보고서작성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D070A6-EEEA-0135-03F0-55775A841304}"/>
              </a:ext>
            </a:extLst>
          </p:cNvPr>
          <p:cNvSpPr/>
          <p:nvPr/>
        </p:nvSpPr>
        <p:spPr>
          <a:xfrm>
            <a:off x="508000" y="1668738"/>
            <a:ext cx="1089025" cy="818358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D14695-51B9-D36A-7E6A-0D7C38903866}"/>
              </a:ext>
            </a:extLst>
          </p:cNvPr>
          <p:cNvGrpSpPr/>
          <p:nvPr/>
        </p:nvGrpSpPr>
        <p:grpSpPr>
          <a:xfrm>
            <a:off x="1861185" y="1634010"/>
            <a:ext cx="9460864" cy="853625"/>
            <a:chOff x="3481957" y="2843960"/>
            <a:chExt cx="2410217" cy="34228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CA79AF6-6080-5627-0D70-69EE8724BE9C}"/>
                </a:ext>
              </a:extLst>
            </p:cNvPr>
            <p:cNvSpPr/>
            <p:nvPr/>
          </p:nvSpPr>
          <p:spPr>
            <a:xfrm>
              <a:off x="3481958" y="2843960"/>
              <a:ext cx="2410216" cy="32836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“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월초 재무팀의 </a:t>
              </a:r>
              <a:r>
                <a:rPr kumimoji="0" lang="ko-KR" alt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직원별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 법인카드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,</a:t>
              </a:r>
              <a:r>
                <a:rPr kumimoji="0" lang="ko-KR" alt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전도금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 내역을 자동으로 </a:t>
              </a:r>
              <a:r>
                <a:rPr kumimoji="0" lang="ko-KR" alt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이카운트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ERP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에 카드매입내역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,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지출결의서 </a:t>
              </a:r>
              <a:r>
                <a:rPr lang="ko-KR" altLang="en-US" sz="24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작성과</a:t>
              </a:r>
              <a:r>
                <a:rPr lang="en-US" altLang="ko-KR" sz="24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</a:t>
              </a:r>
              <a:r>
                <a:rPr lang="ko-KR" altLang="en-US" sz="24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경비 </a:t>
              </a:r>
              <a:r>
                <a: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집계표 및 법인카드 사용내역 보고서 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”</a:t>
              </a: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275EE8B-4774-D56D-50CE-D90D93560DAB}"/>
                </a:ext>
              </a:extLst>
            </p:cNvPr>
            <p:cNvCxnSpPr/>
            <p:nvPr/>
          </p:nvCxnSpPr>
          <p:spPr>
            <a:xfrm>
              <a:off x="3481957" y="3186246"/>
              <a:ext cx="2410217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98895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B6BF3-86CF-E108-2B7C-76E1D9628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D8F30E0-E2FD-B5BD-8092-8D6F2BA51E8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0E6EF927-373A-0434-B888-F12DFF06DFA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6A3AA85-7BA5-8480-ECEA-A3D4F808663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FEC0A1AB-70AD-1FC6-6C9A-147A9F48FFAF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88593FE-BF78-003F-9AA8-9CEBE2E9C919}"/>
              </a:ext>
            </a:extLst>
          </p:cNvPr>
          <p:cNvSpPr/>
          <p:nvPr/>
        </p:nvSpPr>
        <p:spPr>
          <a:xfrm>
            <a:off x="508000" y="328377"/>
            <a:ext cx="10814050" cy="583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err="1">
                <a:solidFill>
                  <a:schemeClr val="tx1"/>
                </a:solidFill>
                <a:latin typeface="+mn-ea"/>
              </a:rPr>
              <a:t>재무팀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경비처리 업무    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As-is -&gt; To-be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E6BF3F43-A8E8-BBE0-2E52-65615283F15B}"/>
              </a:ext>
            </a:extLst>
          </p:cNvPr>
          <p:cNvSpPr/>
          <p:nvPr/>
        </p:nvSpPr>
        <p:spPr>
          <a:xfrm>
            <a:off x="462280" y="3912129"/>
            <a:ext cx="1089025" cy="26632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RPA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43424E-6A6F-421B-C1D1-AAA0157CEAF0}"/>
              </a:ext>
            </a:extLst>
          </p:cNvPr>
          <p:cNvSpPr/>
          <p:nvPr/>
        </p:nvSpPr>
        <p:spPr>
          <a:xfrm>
            <a:off x="424180" y="1292967"/>
            <a:ext cx="11531600" cy="2017731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0" dirty="0">
              <a:solidFill>
                <a:prstClr val="black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 err="1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재무팀</a:t>
            </a:r>
            <a:r>
              <a:rPr lang="ko-KR" altLang="en-US" sz="20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담당자 </a:t>
            </a:r>
            <a:r>
              <a:rPr lang="en-US" altLang="ko-KR" sz="20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2~3</a:t>
            </a:r>
            <a:r>
              <a:rPr lang="ko-KR" altLang="en-US" sz="20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명이 매월 </a:t>
            </a:r>
            <a:r>
              <a:rPr lang="en-US" altLang="ko-KR" sz="20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1~15</a:t>
            </a:r>
            <a:r>
              <a:rPr lang="ko-KR" altLang="en-US" sz="20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 사이에 처리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8D0491-9406-42B6-FE94-5166473EBFC1}"/>
              </a:ext>
            </a:extLst>
          </p:cNvPr>
          <p:cNvCxnSpPr>
            <a:cxnSpLocks/>
          </p:cNvCxnSpPr>
          <p:nvPr/>
        </p:nvCxnSpPr>
        <p:spPr>
          <a:xfrm>
            <a:off x="628651" y="934658"/>
            <a:ext cx="11009629" cy="0"/>
          </a:xfrm>
          <a:prstGeom prst="line">
            <a:avLst/>
          </a:prstGeom>
          <a:noFill/>
          <a:ln w="6350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2CD92D3-8156-CFC3-F44E-039A689E7A86}"/>
              </a:ext>
            </a:extLst>
          </p:cNvPr>
          <p:cNvSpPr/>
          <p:nvPr/>
        </p:nvSpPr>
        <p:spPr>
          <a:xfrm>
            <a:off x="525780" y="1417320"/>
            <a:ext cx="1417320" cy="12573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직원별</a:t>
            </a:r>
            <a:endParaRPr lang="en-US" altLang="ko-KR" sz="1400" dirty="0"/>
          </a:p>
          <a:p>
            <a:pPr algn="ctr"/>
            <a:r>
              <a:rPr lang="ko-KR" altLang="en-US" sz="1400" dirty="0"/>
              <a:t>엑셀파일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경비취합</a:t>
            </a:r>
            <a:endParaRPr lang="ko-KR" altLang="en-US" sz="14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158337E-0D22-F4BF-8B47-97A3E53AB4C6}"/>
              </a:ext>
            </a:extLst>
          </p:cNvPr>
          <p:cNvSpPr/>
          <p:nvPr/>
        </p:nvSpPr>
        <p:spPr>
          <a:xfrm>
            <a:off x="2164080" y="1409700"/>
            <a:ext cx="1417320" cy="12573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법인카드</a:t>
            </a:r>
            <a:endParaRPr lang="en-US" altLang="ko-KR" sz="1400" dirty="0"/>
          </a:p>
          <a:p>
            <a:pPr algn="ctr"/>
            <a:r>
              <a:rPr lang="ko-KR" altLang="en-US" sz="1400" dirty="0"/>
              <a:t>경리나라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직원별</a:t>
            </a:r>
            <a:endParaRPr lang="en-US" altLang="ko-KR" sz="1400" dirty="0"/>
          </a:p>
          <a:p>
            <a:pPr algn="ctr"/>
            <a:r>
              <a:rPr lang="ko-KR" altLang="en-US" sz="1400" dirty="0"/>
              <a:t>대조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8657FE3-26D3-E122-B01C-D7977A8386C7}"/>
              </a:ext>
            </a:extLst>
          </p:cNvPr>
          <p:cNvSpPr/>
          <p:nvPr/>
        </p:nvSpPr>
        <p:spPr>
          <a:xfrm>
            <a:off x="3825240" y="1424940"/>
            <a:ext cx="1417320" cy="12573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영수증</a:t>
            </a:r>
            <a:endParaRPr lang="en-US" altLang="ko-KR" sz="1400" dirty="0"/>
          </a:p>
          <a:p>
            <a:pPr algn="ctr"/>
            <a:r>
              <a:rPr lang="ko-KR" altLang="en-US" sz="1400" dirty="0"/>
              <a:t>집계금액</a:t>
            </a:r>
            <a:endParaRPr lang="en-US" altLang="ko-KR" sz="1400" dirty="0"/>
          </a:p>
          <a:p>
            <a:pPr algn="ctr"/>
            <a:r>
              <a:rPr lang="ko-KR" altLang="en-US" sz="1400" dirty="0"/>
              <a:t>대조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4628D23-7C4F-A816-EE4C-528E00663B73}"/>
              </a:ext>
            </a:extLst>
          </p:cNvPr>
          <p:cNvSpPr/>
          <p:nvPr/>
        </p:nvSpPr>
        <p:spPr>
          <a:xfrm>
            <a:off x="5463540" y="1440180"/>
            <a:ext cx="1417320" cy="12573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이카운트</a:t>
            </a:r>
            <a:endParaRPr lang="en-US" altLang="ko-KR" sz="1400" dirty="0"/>
          </a:p>
          <a:p>
            <a:pPr algn="ctr"/>
            <a:r>
              <a:rPr lang="ko-KR" altLang="en-US" sz="1400" dirty="0"/>
              <a:t>카드매입내역조회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0A693EE-5491-57AC-445F-F3A61981BF83}"/>
              </a:ext>
            </a:extLst>
          </p:cNvPr>
          <p:cNvSpPr/>
          <p:nvPr/>
        </p:nvSpPr>
        <p:spPr>
          <a:xfrm>
            <a:off x="7078980" y="1455420"/>
            <a:ext cx="1417320" cy="12573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이카운트</a:t>
            </a:r>
            <a:endParaRPr lang="en-US" altLang="ko-KR" sz="1400" dirty="0"/>
          </a:p>
          <a:p>
            <a:pPr algn="ctr"/>
            <a:r>
              <a:rPr lang="ko-KR" altLang="en-US" sz="1400" dirty="0"/>
              <a:t>지출결의서 작성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8F253A0-BD4B-9A34-3F6B-6A0610DA8C2D}"/>
              </a:ext>
            </a:extLst>
          </p:cNvPr>
          <p:cNvSpPr/>
          <p:nvPr/>
        </p:nvSpPr>
        <p:spPr>
          <a:xfrm>
            <a:off x="8694420" y="1481927"/>
            <a:ext cx="1417320" cy="12573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이카운트</a:t>
            </a:r>
            <a:endParaRPr lang="en-US" altLang="ko-KR" sz="1400" dirty="0"/>
          </a:p>
          <a:p>
            <a:pPr algn="ctr"/>
            <a:r>
              <a:rPr lang="ko-KR" altLang="en-US" sz="1400" dirty="0"/>
              <a:t>경리나라거래처</a:t>
            </a:r>
            <a:endParaRPr lang="en-US" altLang="ko-KR" sz="1400" dirty="0"/>
          </a:p>
          <a:p>
            <a:pPr algn="ctr"/>
            <a:r>
              <a:rPr lang="ko-KR" altLang="en-US" sz="1400" dirty="0"/>
              <a:t>조회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B00A75B-7A65-CE5E-BFBC-7224B96C24D4}"/>
              </a:ext>
            </a:extLst>
          </p:cNvPr>
          <p:cNvSpPr/>
          <p:nvPr/>
        </p:nvSpPr>
        <p:spPr>
          <a:xfrm>
            <a:off x="10350500" y="1459067"/>
            <a:ext cx="1417320" cy="12573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월별 토탈</a:t>
            </a:r>
            <a:endParaRPr lang="en-US" altLang="ko-KR" sz="1400" dirty="0"/>
          </a:p>
          <a:p>
            <a:pPr algn="ctr"/>
            <a:r>
              <a:rPr lang="ko-KR" altLang="en-US" sz="1400" dirty="0"/>
              <a:t>집계표</a:t>
            </a:r>
            <a:endParaRPr lang="en-US" altLang="ko-KR" sz="1400" dirty="0"/>
          </a:p>
          <a:p>
            <a:pPr algn="ctr"/>
            <a:r>
              <a:rPr lang="ko-KR" altLang="en-US" sz="1400" dirty="0"/>
              <a:t>작성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CC48DAA-7A14-8DBF-D32E-C0BE6DE6E3AD}"/>
              </a:ext>
            </a:extLst>
          </p:cNvPr>
          <p:cNvCxnSpPr>
            <a:cxnSpLocks/>
          </p:cNvCxnSpPr>
          <p:nvPr/>
        </p:nvCxnSpPr>
        <p:spPr>
          <a:xfrm flipV="1">
            <a:off x="1188720" y="3009900"/>
            <a:ext cx="2300714" cy="76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60E4B5E-59F3-0945-01DC-63CE6E432E1D}"/>
              </a:ext>
            </a:extLst>
          </p:cNvPr>
          <p:cNvCxnSpPr>
            <a:cxnSpLocks/>
          </p:cNvCxnSpPr>
          <p:nvPr/>
        </p:nvCxnSpPr>
        <p:spPr>
          <a:xfrm>
            <a:off x="8818179" y="3017520"/>
            <a:ext cx="22689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7AB799E-F0A1-290F-1502-F94D0018AAAF}"/>
              </a:ext>
            </a:extLst>
          </p:cNvPr>
          <p:cNvCxnSpPr/>
          <p:nvPr/>
        </p:nvCxnSpPr>
        <p:spPr>
          <a:xfrm flipV="1">
            <a:off x="1188720" y="2697480"/>
            <a:ext cx="0" cy="32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4D26981-2946-EBEC-BE7B-2535D7ADCB8E}"/>
              </a:ext>
            </a:extLst>
          </p:cNvPr>
          <p:cNvCxnSpPr/>
          <p:nvPr/>
        </p:nvCxnSpPr>
        <p:spPr>
          <a:xfrm flipV="1">
            <a:off x="11079480" y="2689860"/>
            <a:ext cx="0" cy="3200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CD4618-D75A-8551-1617-8D4ABF97ABA2}"/>
              </a:ext>
            </a:extLst>
          </p:cNvPr>
          <p:cNvSpPr/>
          <p:nvPr/>
        </p:nvSpPr>
        <p:spPr>
          <a:xfrm>
            <a:off x="2656839" y="3440407"/>
            <a:ext cx="7632700" cy="554041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Human Process l </a:t>
            </a:r>
            <a:r>
              <a:rPr lang="en-US" altLang="ko-KR" sz="2000" b="1" kern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</a:t>
            </a:r>
            <a:r>
              <a:rPr lang="ko-KR" altLang="en-US" sz="2000" b="1" kern="0" dirty="0">
                <a:solidFill>
                  <a:srgbClr val="FF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단계  </a:t>
            </a:r>
            <a:r>
              <a:rPr lang="en-US" altLang="ko-KR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2400" kern="0" dirty="0">
                <a:solidFill>
                  <a:srgbClr val="7030A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2</a:t>
            </a:r>
            <a:r>
              <a:rPr lang="ko-KR" altLang="en-US" sz="2400" kern="0" dirty="0">
                <a:solidFill>
                  <a:srgbClr val="7030A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sym typeface="Wingdings" panose="05000000000000000000" pitchFamily="2" charset="2"/>
              </a:rPr>
              <a:t>단계</a:t>
            </a:r>
            <a:endParaRPr lang="en-US" altLang="ko-KR" sz="2400" kern="0" dirty="0">
              <a:solidFill>
                <a:srgbClr val="7030A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F3D781F-6641-90EE-C6C4-714CCB25FB53}"/>
              </a:ext>
            </a:extLst>
          </p:cNvPr>
          <p:cNvSpPr/>
          <p:nvPr/>
        </p:nvSpPr>
        <p:spPr>
          <a:xfrm>
            <a:off x="1676400" y="3994448"/>
            <a:ext cx="1417320" cy="12573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직원별</a:t>
            </a:r>
            <a:endParaRPr lang="en-US" altLang="ko-KR" sz="1400" dirty="0"/>
          </a:p>
          <a:p>
            <a:pPr algn="ctr"/>
            <a:r>
              <a:rPr lang="ko-KR" altLang="en-US" sz="1400" dirty="0"/>
              <a:t>엑셀파일</a:t>
            </a:r>
            <a:endParaRPr lang="en-US" altLang="ko-KR" sz="1400" dirty="0"/>
          </a:p>
          <a:p>
            <a:pPr algn="ctr"/>
            <a:r>
              <a:rPr lang="ko-KR" altLang="en-US" sz="1400" dirty="0" err="1"/>
              <a:t>경비취합</a:t>
            </a:r>
            <a:endParaRPr lang="ko-KR" altLang="en-US" sz="14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325889F-FBB3-5F21-AA30-65E31C70048D}"/>
              </a:ext>
            </a:extLst>
          </p:cNvPr>
          <p:cNvSpPr/>
          <p:nvPr/>
        </p:nvSpPr>
        <p:spPr>
          <a:xfrm>
            <a:off x="1676400" y="5295183"/>
            <a:ext cx="1417320" cy="12573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영수증</a:t>
            </a:r>
            <a:endParaRPr lang="en-US" altLang="ko-KR" sz="1400" dirty="0"/>
          </a:p>
          <a:p>
            <a:pPr algn="ctr"/>
            <a:r>
              <a:rPr lang="ko-KR" altLang="en-US" sz="1400" dirty="0"/>
              <a:t>집계금액</a:t>
            </a:r>
            <a:endParaRPr lang="en-US" altLang="ko-KR" sz="1400" dirty="0"/>
          </a:p>
          <a:p>
            <a:pPr algn="ctr"/>
            <a:r>
              <a:rPr lang="ko-KR" altLang="en-US" sz="1400" dirty="0"/>
              <a:t>대조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9CBADF4-F1AF-8A6B-A5BF-6D271FEE847D}"/>
              </a:ext>
            </a:extLst>
          </p:cNvPr>
          <p:cNvSpPr/>
          <p:nvPr/>
        </p:nvSpPr>
        <p:spPr>
          <a:xfrm>
            <a:off x="3218815" y="4623098"/>
            <a:ext cx="1417320" cy="12573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법인카드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경리나라</a:t>
            </a:r>
            <a:endParaRPr lang="en-US" altLang="ko-KR" sz="1400" b="1" dirty="0"/>
          </a:p>
          <a:p>
            <a:pPr algn="ctr"/>
            <a:r>
              <a:rPr lang="ko-KR" altLang="en-US" sz="1400" b="1" dirty="0" err="1"/>
              <a:t>직원별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대조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5F2E5C9-8A8B-888A-C2E4-220ABFF418DF}"/>
              </a:ext>
            </a:extLst>
          </p:cNvPr>
          <p:cNvSpPr/>
          <p:nvPr/>
        </p:nvSpPr>
        <p:spPr>
          <a:xfrm>
            <a:off x="4886325" y="4603665"/>
            <a:ext cx="1417320" cy="12573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이카운트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카드매입내역조회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FD3CABF-EAEE-CC2C-49AA-A5DC63E23007}"/>
              </a:ext>
            </a:extLst>
          </p:cNvPr>
          <p:cNvSpPr/>
          <p:nvPr/>
        </p:nvSpPr>
        <p:spPr>
          <a:xfrm>
            <a:off x="6678930" y="4623098"/>
            <a:ext cx="1417320" cy="12573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이카운트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지출결의서 작성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F0358E3-3F90-DFE5-3CDD-3F62082A24D7}"/>
              </a:ext>
            </a:extLst>
          </p:cNvPr>
          <p:cNvSpPr/>
          <p:nvPr/>
        </p:nvSpPr>
        <p:spPr>
          <a:xfrm>
            <a:off x="8532811" y="4603665"/>
            <a:ext cx="1417320" cy="12573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/>
              <a:t>이카운트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경리나라거래처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조회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BF62D85-6ACF-AF05-F9AF-B75681F09CA3}"/>
              </a:ext>
            </a:extLst>
          </p:cNvPr>
          <p:cNvSpPr/>
          <p:nvPr/>
        </p:nvSpPr>
        <p:spPr>
          <a:xfrm>
            <a:off x="10314940" y="4603941"/>
            <a:ext cx="1417320" cy="12573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월별 토탈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집계표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작성</a:t>
            </a:r>
          </a:p>
        </p:txBody>
      </p:sp>
      <p:sp>
        <p:nvSpPr>
          <p:cNvPr id="42" name="순서도: 추출 41">
            <a:extLst>
              <a:ext uri="{FF2B5EF4-FFF2-40B4-BE49-F238E27FC236}">
                <a16:creationId xmlns:a16="http://schemas.microsoft.com/office/drawing/2014/main" id="{E4874C1A-F25F-0419-B773-E4608DF6E6DD}"/>
              </a:ext>
            </a:extLst>
          </p:cNvPr>
          <p:cNvSpPr/>
          <p:nvPr/>
        </p:nvSpPr>
        <p:spPr>
          <a:xfrm rot="5170674">
            <a:off x="1974630" y="1923392"/>
            <a:ext cx="198120" cy="165597"/>
          </a:xfrm>
          <a:prstGeom prst="flowChartExtra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순서도: 추출 42">
            <a:extLst>
              <a:ext uri="{FF2B5EF4-FFF2-40B4-BE49-F238E27FC236}">
                <a16:creationId xmlns:a16="http://schemas.microsoft.com/office/drawing/2014/main" id="{E5352721-2959-C95B-9A8C-E2ACE029ADEA}"/>
              </a:ext>
            </a:extLst>
          </p:cNvPr>
          <p:cNvSpPr/>
          <p:nvPr/>
        </p:nvSpPr>
        <p:spPr>
          <a:xfrm rot="5170674">
            <a:off x="3619495" y="1928652"/>
            <a:ext cx="198120" cy="165597"/>
          </a:xfrm>
          <a:prstGeom prst="flowChartExtra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순서도: 추출 43">
            <a:extLst>
              <a:ext uri="{FF2B5EF4-FFF2-40B4-BE49-F238E27FC236}">
                <a16:creationId xmlns:a16="http://schemas.microsoft.com/office/drawing/2014/main" id="{D79FD09E-2718-B145-A282-6CBB4D1F6DCA}"/>
              </a:ext>
            </a:extLst>
          </p:cNvPr>
          <p:cNvSpPr/>
          <p:nvPr/>
        </p:nvSpPr>
        <p:spPr>
          <a:xfrm rot="5170674">
            <a:off x="5275262" y="1923393"/>
            <a:ext cx="198120" cy="165597"/>
          </a:xfrm>
          <a:prstGeom prst="flowChartExtra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순서도: 추출 44">
            <a:extLst>
              <a:ext uri="{FF2B5EF4-FFF2-40B4-BE49-F238E27FC236}">
                <a16:creationId xmlns:a16="http://schemas.microsoft.com/office/drawing/2014/main" id="{B879F682-12C3-FCA8-EE55-DABDD8E65FB3}"/>
              </a:ext>
            </a:extLst>
          </p:cNvPr>
          <p:cNvSpPr/>
          <p:nvPr/>
        </p:nvSpPr>
        <p:spPr>
          <a:xfrm rot="5170674">
            <a:off x="6899910" y="1923391"/>
            <a:ext cx="198120" cy="165597"/>
          </a:xfrm>
          <a:prstGeom prst="flowChartExtra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순서도: 추출 45">
            <a:extLst>
              <a:ext uri="{FF2B5EF4-FFF2-40B4-BE49-F238E27FC236}">
                <a16:creationId xmlns:a16="http://schemas.microsoft.com/office/drawing/2014/main" id="{0D3D8FFB-83DF-B33A-C812-5CC38EA08D13}"/>
              </a:ext>
            </a:extLst>
          </p:cNvPr>
          <p:cNvSpPr/>
          <p:nvPr/>
        </p:nvSpPr>
        <p:spPr>
          <a:xfrm rot="5170674">
            <a:off x="8513245" y="1928649"/>
            <a:ext cx="198120" cy="165597"/>
          </a:xfrm>
          <a:prstGeom prst="flowChartExtra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순서도: 추출 46">
            <a:extLst>
              <a:ext uri="{FF2B5EF4-FFF2-40B4-BE49-F238E27FC236}">
                <a16:creationId xmlns:a16="http://schemas.microsoft.com/office/drawing/2014/main" id="{BD994A65-2C00-120A-F6EC-17AABB4686BB}"/>
              </a:ext>
            </a:extLst>
          </p:cNvPr>
          <p:cNvSpPr/>
          <p:nvPr/>
        </p:nvSpPr>
        <p:spPr>
          <a:xfrm rot="5170674">
            <a:off x="10137087" y="1954929"/>
            <a:ext cx="198120" cy="165597"/>
          </a:xfrm>
          <a:prstGeom prst="flowChartExtra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744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6BD94-D1E7-D4D4-A94A-2A52B1C0B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4A099D83-D21F-F463-FF7F-7B3EB9A6597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41A65B61-69FF-09F1-9656-3EB2F6FCAB2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32FF0AF-602C-5466-AFB7-23A65F8C7E7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40F0415-AEF4-21E5-BC4E-7A07CF12BAB0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06FC3A-C0EE-C4C1-7F97-DF6C28A50B2C}"/>
              </a:ext>
            </a:extLst>
          </p:cNvPr>
          <p:cNvSpPr/>
          <p:nvPr/>
        </p:nvSpPr>
        <p:spPr>
          <a:xfrm>
            <a:off x="508000" y="328377"/>
            <a:ext cx="10814050" cy="583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err="1">
                <a:solidFill>
                  <a:schemeClr val="tx1"/>
                </a:solidFill>
                <a:latin typeface="+mn-ea"/>
              </a:rPr>
              <a:t>재무팀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과제 분석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– 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수작업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000" b="1" dirty="0" err="1">
                <a:solidFill>
                  <a:schemeClr val="tx1"/>
                </a:solidFill>
                <a:latin typeface="+mn-ea"/>
              </a:rPr>
              <a:t>직원별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 법인카드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b="1" dirty="0" err="1">
                <a:solidFill>
                  <a:schemeClr val="tx1"/>
                </a:solidFill>
                <a:latin typeface="+mn-ea"/>
              </a:rPr>
              <a:t>전도금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 사용내역서 취합 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A80A31-00DC-25A2-D9DA-59BED9C60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04" y="1539555"/>
            <a:ext cx="5342063" cy="54077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FE214A0-B642-A8B3-3E26-336DFE1C3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5561" y="1619288"/>
            <a:ext cx="6118442" cy="47289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657BFD-8C8C-9550-1788-2E3975C2EEBC}"/>
              </a:ext>
            </a:extLst>
          </p:cNvPr>
          <p:cNvSpPr/>
          <p:nvPr/>
        </p:nvSpPr>
        <p:spPr>
          <a:xfrm>
            <a:off x="555504" y="867146"/>
            <a:ext cx="11176000" cy="5834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+mn-ea"/>
              </a:rPr>
              <a:t>매월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1~5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일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직원별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경비카드 사용내역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전도금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사용내역을 취합한다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.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47119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A67F2-6446-A497-F892-2926B58FF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00716CF9-6E7A-456A-B9D2-E21863F507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225B26DF-6379-ABC0-24F5-D0F32356AED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88257E8-FF42-75A2-15C3-C8050857C6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6899F4A6-0D8E-D605-35C1-DEAAF00E9C0F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A56DD2-DF4A-5F10-F50C-B415E8149879}"/>
              </a:ext>
            </a:extLst>
          </p:cNvPr>
          <p:cNvSpPr/>
          <p:nvPr/>
        </p:nvSpPr>
        <p:spPr>
          <a:xfrm>
            <a:off x="508000" y="328377"/>
            <a:ext cx="10814050" cy="583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err="1">
                <a:solidFill>
                  <a:schemeClr val="tx1"/>
                </a:solidFill>
                <a:latin typeface="+mn-ea"/>
              </a:rPr>
              <a:t>재무팀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과제 분석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–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RPA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수행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법인카드의 경우 경리나라 금액과 대조작업 진행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3068D1-E529-D275-9EBD-2364F384B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249" y="1938696"/>
            <a:ext cx="9585502" cy="451391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52AFAE0-347D-A910-B7E9-D3CD7A449869}"/>
              </a:ext>
            </a:extLst>
          </p:cNvPr>
          <p:cNvSpPr/>
          <p:nvPr/>
        </p:nvSpPr>
        <p:spPr>
          <a:xfrm>
            <a:off x="508000" y="999752"/>
            <a:ext cx="11176000" cy="5834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RPA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가 직원이 작성한 법인카드 사용내역서를 경리나라에 접속하여 대조작업 수행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일치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불일치 판단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1720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5A2F6-4851-3DCE-D5C3-EEFBDB5F1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55B653BE-7129-737A-136D-9A28F9735BE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B9555FB4-6354-67AB-F583-7DE2BF8EDBF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084E16A-D48D-BFCC-2B9D-CE07AEF7463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FAC3887-690E-1D43-EC5B-B1C1782C0474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A4B553-4B85-E6CF-89FC-910A9EE5E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73" y="2025851"/>
            <a:ext cx="10814050" cy="421925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FB09CB-099B-FA48-1755-50134CA2FAB4}"/>
              </a:ext>
            </a:extLst>
          </p:cNvPr>
          <p:cNvSpPr/>
          <p:nvPr/>
        </p:nvSpPr>
        <p:spPr>
          <a:xfrm>
            <a:off x="508000" y="328377"/>
            <a:ext cx="10814050" cy="583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err="1">
                <a:solidFill>
                  <a:schemeClr val="tx1"/>
                </a:solidFill>
                <a:latin typeface="+mn-ea"/>
              </a:rPr>
              <a:t>재무팀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과제 분석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–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RPA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수행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000" b="1" dirty="0" err="1">
                <a:solidFill>
                  <a:schemeClr val="tx1"/>
                </a:solidFill>
                <a:latin typeface="+mn-ea"/>
              </a:rPr>
              <a:t>이카운트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ERP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에 카드매입내역 조회 및 추가항목 입력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2DB6AE-07F0-C4EE-D893-053C2E61E21F}"/>
              </a:ext>
            </a:extLst>
          </p:cNvPr>
          <p:cNvSpPr/>
          <p:nvPr/>
        </p:nvSpPr>
        <p:spPr>
          <a:xfrm>
            <a:off x="508000" y="999752"/>
            <a:ext cx="11176000" cy="5834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RPA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가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이카운트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ERP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에 접속하여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조회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수행후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지출경의서 작성을 위한 반복작업을 자동으로 수행  </a:t>
            </a:r>
          </a:p>
        </p:txBody>
      </p:sp>
    </p:spTree>
    <p:extLst>
      <p:ext uri="{BB962C8B-B14F-4D97-AF65-F5344CB8AC3E}">
        <p14:creationId xmlns:p14="http://schemas.microsoft.com/office/powerpoint/2010/main" val="2261845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EC95B-8DF4-23CB-D0C3-D20014606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B3F7B297-49BB-70EB-DFBB-278C949A4AC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997E1DCC-F9FE-E6F2-FE46-6AD9504BB87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51EF0D4-3EB0-5230-CC8B-62C7FB33D0A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9A74EDA-7FD4-0B2D-3637-9BBE4CF34327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FEC4C0-EC07-38E0-EE10-32C961AB5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05" y="1222290"/>
            <a:ext cx="11355385" cy="53252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015CD6-76F1-7D5B-271A-564694F78E58}"/>
              </a:ext>
            </a:extLst>
          </p:cNvPr>
          <p:cNvSpPr/>
          <p:nvPr/>
        </p:nvSpPr>
        <p:spPr>
          <a:xfrm>
            <a:off x="508000" y="328377"/>
            <a:ext cx="10814050" cy="583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err="1">
                <a:solidFill>
                  <a:schemeClr val="tx1"/>
                </a:solidFill>
                <a:latin typeface="+mn-ea"/>
              </a:rPr>
              <a:t>재무팀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과제 분석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–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RPA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수행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000" b="1" dirty="0" err="1">
                <a:solidFill>
                  <a:schemeClr val="tx1"/>
                </a:solidFill>
                <a:latin typeface="+mn-ea"/>
              </a:rPr>
              <a:t>직원별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 카드지출 집계표 자동작성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0824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85AC6-4F2E-86D4-E0FE-32F34B76C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90E3EA73-2CCA-2809-208B-4B7E6E886E6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DCE1F93A-69A2-4F63-F652-AEE27393B34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E7B4EF4-BD41-F518-E609-D76F26289E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86EFEF37-8E38-61B2-B91B-99E1C0630509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CDB9E7-5F63-B87A-8928-36EE730FE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58" y="1195735"/>
            <a:ext cx="11841480" cy="46261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112F844-B6A3-BD6B-479A-F0FCC01C6781}"/>
              </a:ext>
            </a:extLst>
          </p:cNvPr>
          <p:cNvSpPr/>
          <p:nvPr/>
        </p:nvSpPr>
        <p:spPr>
          <a:xfrm>
            <a:off x="508000" y="328377"/>
            <a:ext cx="10814050" cy="583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err="1">
                <a:solidFill>
                  <a:schemeClr val="tx1"/>
                </a:solidFill>
                <a:latin typeface="+mn-ea"/>
              </a:rPr>
              <a:t>재무팀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과제 분석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–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RPA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수행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000" b="1" dirty="0" err="1">
                <a:solidFill>
                  <a:schemeClr val="tx1"/>
                </a:solidFill>
                <a:latin typeface="+mn-ea"/>
              </a:rPr>
              <a:t>직원별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b="1" dirty="0" err="1">
                <a:solidFill>
                  <a:schemeClr val="tx1"/>
                </a:solidFill>
                <a:latin typeface="+mn-ea"/>
              </a:rPr>
              <a:t>전도금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 집계표 자동작성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4849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06208D-FBC9-F728-3981-3956FF217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42AEFD-13FF-0968-BBAD-AFC064940100}"/>
              </a:ext>
            </a:extLst>
          </p:cNvPr>
          <p:cNvSpPr txBox="1"/>
          <p:nvPr/>
        </p:nvSpPr>
        <p:spPr>
          <a:xfrm>
            <a:off x="1579798" y="3124460"/>
            <a:ext cx="6365397" cy="8989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en-US" altLang="ko-KR" sz="5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RPA </a:t>
            </a:r>
            <a:r>
              <a:rPr lang="ko-KR" altLang="en-US" sz="5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도입추진 배경</a:t>
            </a:r>
            <a:endParaRPr lang="ko-KR" altLang="en-US" sz="4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817364-9CA9-80FD-E3CA-D6E5AFA39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64" y="396194"/>
            <a:ext cx="2947861" cy="8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25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6FB878-F5A9-3199-FBD6-668F5242E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6B50FA3D-4EAE-7BEF-D71A-5599BE6B277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0BFDE697-5DAF-D173-F719-49B5AC63E1D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F54B959-3AA7-4177-9D44-53EB9FEE43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8920E3AC-A6CC-11D7-8E37-4F44EC033E08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20F599-F4A3-42D2-626A-0C0AB315F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751894"/>
            <a:ext cx="8850839" cy="244343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D4B3497-6587-6A27-7D79-24E657A78FE9}"/>
              </a:ext>
            </a:extLst>
          </p:cNvPr>
          <p:cNvSpPr/>
          <p:nvPr/>
        </p:nvSpPr>
        <p:spPr>
          <a:xfrm>
            <a:off x="508000" y="328377"/>
            <a:ext cx="10814050" cy="583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err="1">
                <a:solidFill>
                  <a:schemeClr val="tx1"/>
                </a:solidFill>
                <a:latin typeface="+mn-ea"/>
              </a:rPr>
              <a:t>재무팀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과제 분석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–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RPA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수행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000" b="1" dirty="0" err="1">
                <a:solidFill>
                  <a:schemeClr val="tx1"/>
                </a:solidFill>
                <a:latin typeface="+mn-ea"/>
              </a:rPr>
              <a:t>이카운트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ERP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에서 집계표 작성위한 마무리 작업 수행  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71FCEB-0622-F9F7-C3F1-88C505A03507}"/>
              </a:ext>
            </a:extLst>
          </p:cNvPr>
          <p:cNvSpPr/>
          <p:nvPr/>
        </p:nvSpPr>
        <p:spPr>
          <a:xfrm>
            <a:off x="508000" y="999752"/>
            <a:ext cx="11176000" cy="5834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RPA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가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이카운트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ERP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에 접속하여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엑셀다운후 계정과목별 금액정리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말레이지아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비용 집계수행 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4910F8-5E81-C76E-5DCB-423406292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70" y="4427034"/>
            <a:ext cx="8001103" cy="21992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0AA75F-85B8-AB77-4A0A-BB83010D0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1394" y="3655052"/>
            <a:ext cx="3138774" cy="3021242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50A5DBA2-54E7-ADC7-377E-80B609B230FD}"/>
              </a:ext>
            </a:extLst>
          </p:cNvPr>
          <p:cNvSpPr/>
          <p:nvPr/>
        </p:nvSpPr>
        <p:spPr>
          <a:xfrm>
            <a:off x="357352" y="1709854"/>
            <a:ext cx="346842" cy="381706"/>
          </a:xfrm>
          <a:prstGeom prst="ellipse">
            <a:avLst/>
          </a:prstGeom>
          <a:solidFill>
            <a:srgbClr val="FFC0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2D3C171-2F5B-285E-AE6B-9738C4C84A7C}"/>
              </a:ext>
            </a:extLst>
          </p:cNvPr>
          <p:cNvSpPr/>
          <p:nvPr/>
        </p:nvSpPr>
        <p:spPr>
          <a:xfrm>
            <a:off x="433449" y="4324381"/>
            <a:ext cx="346842" cy="381706"/>
          </a:xfrm>
          <a:prstGeom prst="ellipse">
            <a:avLst/>
          </a:prstGeom>
          <a:solidFill>
            <a:srgbClr val="FFC0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A3D42CE-C881-6D02-FD8A-4DA8C626F6E1}"/>
              </a:ext>
            </a:extLst>
          </p:cNvPr>
          <p:cNvSpPr/>
          <p:nvPr/>
        </p:nvSpPr>
        <p:spPr>
          <a:xfrm>
            <a:off x="8666554" y="3569593"/>
            <a:ext cx="346842" cy="381706"/>
          </a:xfrm>
          <a:prstGeom prst="ellipse">
            <a:avLst/>
          </a:prstGeom>
          <a:solidFill>
            <a:srgbClr val="FFC0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653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A3630-86C1-BFBE-7D6F-9AB0C8514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49632654-4B5E-4149-8111-A0799E7816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2F0C5269-093A-A917-7AAD-24518944B22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B995964-A5B6-652F-501D-A7865A2931D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F4BD0A1B-D26F-B049-CA1D-DDE776C84792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33D2B4-2415-4F4E-A3CB-E7F78F681231}"/>
              </a:ext>
            </a:extLst>
          </p:cNvPr>
          <p:cNvSpPr/>
          <p:nvPr/>
        </p:nvSpPr>
        <p:spPr>
          <a:xfrm>
            <a:off x="508000" y="328377"/>
            <a:ext cx="10814050" cy="583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err="1">
                <a:solidFill>
                  <a:schemeClr val="tx1"/>
                </a:solidFill>
                <a:latin typeface="+mn-ea"/>
              </a:rPr>
              <a:t>재무팀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과제 분석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–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RPA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수행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엑셀자료 집계표 최종본 수행 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BEBEF1-0320-E5A1-7C1E-D8DF65CF20F6}"/>
              </a:ext>
            </a:extLst>
          </p:cNvPr>
          <p:cNvSpPr/>
          <p:nvPr/>
        </p:nvSpPr>
        <p:spPr>
          <a:xfrm>
            <a:off x="508000" y="999752"/>
            <a:ext cx="11176000" cy="5834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+mn-ea"/>
              </a:rPr>
              <a:t>  엑셀자료를 자동으로 취합 및 최종 집계표 작성하여 마무리 진행 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F69443-FE38-047F-9BF2-83D5A7CEB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297" y="1751894"/>
            <a:ext cx="6996275" cy="495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18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5BCA3-DE24-4D9A-B0A3-E81FBB6FB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33553111-A0ED-C3A6-694D-DB072AB09CD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72E9DC9C-CE73-0880-FDC7-CA77E2493BF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A44CEE5-5FD2-873A-28C1-1ACCE978024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70E10FA0-D149-9D61-AFFA-1180C16C94FA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AE5732-A15A-7BA1-6439-F863BDD7C516}"/>
              </a:ext>
            </a:extLst>
          </p:cNvPr>
          <p:cNvSpPr/>
          <p:nvPr/>
        </p:nvSpPr>
        <p:spPr>
          <a:xfrm>
            <a:off x="508000" y="328377"/>
            <a:ext cx="10814050" cy="583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설계팀 과제 분석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–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RPA</a:t>
            </a:r>
            <a:r>
              <a:rPr lang="ko-KR" altLang="en-US" sz="2000" b="1" dirty="0">
                <a:solidFill>
                  <a:srgbClr val="FF0000"/>
                </a:solidFill>
                <a:latin typeface="+mn-ea"/>
              </a:rPr>
              <a:t>수행 </a:t>
            </a:r>
            <a:r>
              <a:rPr lang="en-US" altLang="ko-KR" sz="2000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BOM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을 엑셀변환 후 단가표에 자동으로 작성 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9C1340-215D-8CD8-4B68-9E3730E7B544}"/>
              </a:ext>
            </a:extLst>
          </p:cNvPr>
          <p:cNvSpPr/>
          <p:nvPr/>
        </p:nvSpPr>
        <p:spPr>
          <a:xfrm>
            <a:off x="598484" y="1018197"/>
            <a:ext cx="10995027" cy="10198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Bom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이 수시로 수정이 되면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, RPA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가 수정된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item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별 내용을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엑셀변한후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단가표에 자동으로 작성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r>
              <a:rPr lang="ko-KR" altLang="en-US" b="1" dirty="0">
                <a:solidFill>
                  <a:schemeClr val="tx1"/>
                </a:solidFill>
                <a:latin typeface="+mn-ea"/>
              </a:rPr>
              <a:t>하루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10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여회의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반복 업무를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RPA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가 자동으로 수행하면서 단순반복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오류체크 업무에서 담당자가 해방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7DE1826-8EEE-44EC-59C2-762FA915E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9" y="2337892"/>
            <a:ext cx="5588000" cy="42202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4DC219-E7A2-0C10-0FBD-03C64822E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392" y="2465856"/>
            <a:ext cx="5572465" cy="4179349"/>
          </a:xfrm>
          <a:prstGeom prst="rect">
            <a:avLst/>
          </a:prstGeom>
        </p:spPr>
      </p:pic>
      <p:sp>
        <p:nvSpPr>
          <p:cNvPr id="9" name="순서도: 추출 8">
            <a:extLst>
              <a:ext uri="{FF2B5EF4-FFF2-40B4-BE49-F238E27FC236}">
                <a16:creationId xmlns:a16="http://schemas.microsoft.com/office/drawing/2014/main" id="{4C23066C-6835-5A41-52C7-98272941270B}"/>
              </a:ext>
            </a:extLst>
          </p:cNvPr>
          <p:cNvSpPr/>
          <p:nvPr/>
        </p:nvSpPr>
        <p:spPr>
          <a:xfrm rot="5400000">
            <a:off x="5971434" y="4263575"/>
            <a:ext cx="357171" cy="301719"/>
          </a:xfrm>
          <a:prstGeom prst="flowChartExtra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438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D80C1-48B7-2632-0F87-A27F9B482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3F8BB20E-72D4-21C6-A94B-318FA8AF3A7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9E1D1EF5-D5E2-5DA4-EAD6-1FB8FCE8843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EBED337-8F7D-A195-0E46-A91A09563D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A8C939C7-9474-78E1-C811-59AD0355EDA2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C0E7F8-3944-6900-EA17-FED1BE432906}"/>
              </a:ext>
            </a:extLst>
          </p:cNvPr>
          <p:cNvSpPr/>
          <p:nvPr/>
        </p:nvSpPr>
        <p:spPr>
          <a:xfrm>
            <a:off x="508000" y="328377"/>
            <a:ext cx="10814050" cy="583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 err="1">
                <a:solidFill>
                  <a:schemeClr val="tx1"/>
                </a:solidFill>
                <a:latin typeface="+mn-ea"/>
              </a:rPr>
              <a:t>각팀별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과제 분석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– RPA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도입효과 측정법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016A5D-D2A6-4AF5-8DB5-090B028CC12B}"/>
              </a:ext>
            </a:extLst>
          </p:cNvPr>
          <p:cNvSpPr/>
          <p:nvPr/>
        </p:nvSpPr>
        <p:spPr>
          <a:xfrm>
            <a:off x="688973" y="999752"/>
            <a:ext cx="10814050" cy="583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RPA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프로젝트 </a:t>
            </a:r>
            <a:r>
              <a:rPr lang="ko-KR" altLang="en-US" b="1" dirty="0" err="1">
                <a:solidFill>
                  <a:schemeClr val="tx1"/>
                </a:solidFill>
                <a:latin typeface="+mn-ea"/>
              </a:rPr>
              <a:t>진행시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 주요한 부문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다양한 업무에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RPA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를 적용하여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전사적 확산을 차차 진행합니다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451052-E74E-6B3D-18BF-1C6CA67CE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352" y="1516344"/>
            <a:ext cx="7161366" cy="54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4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31079A-225F-A320-7A73-50369F54F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62D94D1-7749-FC43-7705-AC8421C5C965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C447E1-F1B8-E3D5-DF19-2FD02D7CB015}"/>
              </a:ext>
            </a:extLst>
          </p:cNvPr>
          <p:cNvSpPr txBox="1"/>
          <p:nvPr/>
        </p:nvSpPr>
        <p:spPr>
          <a:xfrm>
            <a:off x="199702" y="330712"/>
            <a:ext cx="11824657" cy="66588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HL-ENG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의  </a:t>
            </a:r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RPA 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도입 후 효과 </a:t>
            </a:r>
            <a:endParaRPr lang="en-US" altLang="ko-KR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8F33CA-CF3C-E0C5-780B-D97FB6F39116}"/>
              </a:ext>
            </a:extLst>
          </p:cNvPr>
          <p:cNvSpPr txBox="1"/>
          <p:nvPr/>
        </p:nvSpPr>
        <p:spPr>
          <a:xfrm>
            <a:off x="1344491" y="1142327"/>
            <a:ext cx="8671034" cy="102162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규칙적이고 반복적인 업무 자동화를 통해</a:t>
            </a:r>
            <a:endParaRPr lang="en-US" altLang="ko-KR" sz="2000" b="1" spc="-15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업무생산성 향상 및 고부가 가치 업무 집중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FEEF67-A6E8-1095-6F42-4B9D5BF31ED6}"/>
              </a:ext>
            </a:extLst>
          </p:cNvPr>
          <p:cNvSpPr txBox="1"/>
          <p:nvPr/>
        </p:nvSpPr>
        <p:spPr>
          <a:xfrm>
            <a:off x="277279" y="2375992"/>
            <a:ext cx="11637442" cy="1440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구매팀의 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DB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세팅 효과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– 1</a:t>
            </a:r>
            <a:r>
              <a:rPr lang="ko-KR" altLang="en-US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명의 발주서 </a:t>
            </a:r>
            <a:r>
              <a:rPr lang="en-US" altLang="ko-KR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DB</a:t>
            </a:r>
            <a:r>
              <a:rPr lang="ko-KR" altLang="en-US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세팅 업무자동화 구축 및 원가절감에 필요한 자료로 활용가능</a:t>
            </a:r>
            <a:endParaRPr lang="en-US" altLang="ko-KR" sz="22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– </a:t>
            </a:r>
            <a:r>
              <a:rPr lang="ko-KR" altLang="en-US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설계</a:t>
            </a:r>
            <a:r>
              <a:rPr lang="en-US" altLang="ko-KR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재무</a:t>
            </a:r>
            <a:r>
              <a:rPr lang="en-US" altLang="ko-KR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영업기획팀에 </a:t>
            </a:r>
            <a:r>
              <a:rPr lang="ko-KR" altLang="en-US" sz="2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레포팅시</a:t>
            </a:r>
            <a:r>
              <a:rPr lang="ko-KR" altLang="en-US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자료로 활용  </a:t>
            </a:r>
            <a:endParaRPr lang="en-US" altLang="ko-KR" sz="22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EBEF1A-3CAA-F6DA-B29E-6CF40792427F}"/>
              </a:ext>
            </a:extLst>
          </p:cNvPr>
          <p:cNvSpPr txBox="1"/>
          <p:nvPr/>
        </p:nvSpPr>
        <p:spPr>
          <a:xfrm>
            <a:off x="293309" y="4105531"/>
            <a:ext cx="11637442" cy="9955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3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재무팀의 경비업무 자동화</a:t>
            </a:r>
            <a:endParaRPr lang="en-US" altLang="ko-KR" sz="2400" b="1" spc="-15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ko-KR" altLang="en-US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</a:t>
            </a:r>
            <a:r>
              <a:rPr lang="en-US" altLang="ko-KR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lang="ko-KR" altLang="en-US" sz="2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재무팀</a:t>
            </a:r>
            <a:r>
              <a:rPr lang="ko-KR" altLang="en-US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1.5</a:t>
            </a:r>
            <a:r>
              <a:rPr lang="ko-KR" altLang="en-US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명의 반복업무를 자동화 수행하여 주간 </a:t>
            </a:r>
            <a:r>
              <a:rPr lang="en-US" altLang="ko-KR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40</a:t>
            </a:r>
            <a:r>
              <a:rPr lang="ko-KR" altLang="en-US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시간</a:t>
            </a:r>
            <a:r>
              <a:rPr lang="en-US" altLang="ko-KR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연간 약 </a:t>
            </a:r>
            <a:r>
              <a:rPr lang="en-US" altLang="ko-KR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720</a:t>
            </a:r>
            <a:r>
              <a:rPr lang="ko-KR" altLang="en-US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시간이상 절감  </a:t>
            </a:r>
            <a:r>
              <a:rPr lang="en-US" altLang="ko-KR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389726-4AF3-9904-113C-9ECD7A587A4B}"/>
              </a:ext>
            </a:extLst>
          </p:cNvPr>
          <p:cNvSpPr txBox="1"/>
          <p:nvPr/>
        </p:nvSpPr>
        <p:spPr>
          <a:xfrm>
            <a:off x="293309" y="5421863"/>
            <a:ext cx="11637442" cy="9955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3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설계팀의 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ISO 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매트릭스의 견적서 자동화</a:t>
            </a:r>
            <a:endParaRPr lang="en-US" altLang="ko-KR" sz="2400" b="1" spc="-15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ko-KR" altLang="en-US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</a:t>
            </a:r>
            <a:r>
              <a:rPr lang="en-US" altLang="ko-KR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lang="ko-KR" altLang="en-US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설계 담당자의 </a:t>
            </a:r>
            <a:r>
              <a:rPr lang="en-US" altLang="ko-KR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BoM</a:t>
            </a:r>
            <a:r>
              <a:rPr lang="ko-KR" altLang="en-US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을 </a:t>
            </a:r>
            <a:r>
              <a:rPr lang="en-US" altLang="ko-KR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10</a:t>
            </a:r>
            <a:r>
              <a:rPr lang="ko-KR" altLang="en-US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번 </a:t>
            </a:r>
            <a:r>
              <a:rPr lang="ko-KR" altLang="en-US" sz="22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반복수행하던</a:t>
            </a:r>
            <a:r>
              <a:rPr lang="ko-KR" altLang="en-US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견적서 작성 업무를  자동으로 작성    </a:t>
            </a:r>
            <a:r>
              <a:rPr lang="en-US" altLang="ko-KR" sz="2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1149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F85CD-3841-7ECD-3EF3-3C1E9BA42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16003D86-2FD2-B3DC-66D2-6C0C21E5572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9C5770D8-5D40-4632-2633-0A8F1DC0E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4A524E3-B56C-81EF-4486-2F2BE6BEC3BE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8A806E99-7BA6-5A5D-E9DD-081FC21475A5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6">
            <a:extLst>
              <a:ext uri="{FF2B5EF4-FFF2-40B4-BE49-F238E27FC236}">
                <a16:creationId xmlns:a16="http://schemas.microsoft.com/office/drawing/2014/main" id="{98E9195F-6B64-BEA2-268D-B4B054348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/>
          <a:lstStyle/>
          <a:p>
            <a:pPr rtl="0"/>
            <a:fld id="{8C2E478F-E849-4A8C-AF1F-CBCC78A7CBFA}" type="slidenum">
              <a:rPr lang="en-US" altLang="ko-KR" noProof="1" dirty="0" smtClean="0">
                <a:latin typeface="+mn-ea"/>
                <a:ea typeface="+mn-ea"/>
              </a:rPr>
              <a:pPr rtl="0"/>
              <a:t>25</a:t>
            </a:fld>
            <a:endParaRPr lang="ko-KR" altLang="en-US" noProof="1">
              <a:latin typeface="+mn-ea"/>
              <a:ea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998F77B-DB2D-0686-AF04-7DE5F50EEB77}"/>
              </a:ext>
            </a:extLst>
          </p:cNvPr>
          <p:cNvGrpSpPr/>
          <p:nvPr/>
        </p:nvGrpSpPr>
        <p:grpSpPr>
          <a:xfrm>
            <a:off x="638537" y="298638"/>
            <a:ext cx="10814050" cy="836333"/>
            <a:chOff x="688975" y="1235373"/>
            <a:chExt cx="10814050" cy="83633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BFE1C96-C237-609B-F2C3-7D237415B1F4}"/>
                </a:ext>
              </a:extLst>
            </p:cNvPr>
            <p:cNvSpPr/>
            <p:nvPr/>
          </p:nvSpPr>
          <p:spPr>
            <a:xfrm>
              <a:off x="688975" y="1235373"/>
              <a:ext cx="10814050" cy="8363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96AF748-73B9-DAD2-22F1-2AEEDF94FD9F}"/>
                </a:ext>
              </a:extLst>
            </p:cNvPr>
            <p:cNvSpPr/>
            <p:nvPr/>
          </p:nvSpPr>
          <p:spPr>
            <a:xfrm>
              <a:off x="789851" y="1321189"/>
              <a:ext cx="10612299" cy="5834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6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RPA</a:t>
              </a:r>
              <a:r>
                <a:rPr lang="ko-KR" altLang="en-US" sz="16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의 적용은 다양한 분야 및 프로세스에 적용 가능하며</a:t>
              </a:r>
              <a:r>
                <a:rPr lang="en-US" altLang="ko-KR" sz="16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ko-KR" altLang="en-US" sz="16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반복적이고 구조화된 데이터를 포함한 </a:t>
              </a:r>
              <a:endParaRPr lang="en-US" altLang="ko-KR" sz="16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클릭</a:t>
              </a:r>
              <a:r>
                <a:rPr lang="en-US" altLang="ko-KR" sz="16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, </a:t>
              </a:r>
              <a:r>
                <a:rPr lang="ko-KR" altLang="en-US" sz="16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타이핑으로 컴퓨터로 인식할 수 있는 모든 </a:t>
              </a:r>
              <a:r>
                <a:rPr lang="en-US" altLang="ko-KR" sz="16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Rule</a:t>
              </a:r>
              <a:r>
                <a:rPr lang="ko-KR" altLang="en-US" sz="16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기반의 프로세스에 비용 효과적인 적용이 가능합니다</a:t>
              </a:r>
              <a:r>
                <a:rPr lang="en-US" altLang="ko-KR" sz="16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.</a:t>
              </a:r>
              <a:endParaRPr lang="ko-KR" altLang="en-US" sz="160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6D189F3-D046-BC71-659E-342F21BDD032}"/>
              </a:ext>
            </a:extLst>
          </p:cNvPr>
          <p:cNvGrpSpPr/>
          <p:nvPr/>
        </p:nvGrpSpPr>
        <p:grpSpPr>
          <a:xfrm>
            <a:off x="688975" y="1273953"/>
            <a:ext cx="10713175" cy="5391015"/>
            <a:chOff x="688975" y="2450041"/>
            <a:chExt cx="8420529" cy="4214927"/>
          </a:xfrm>
        </p:grpSpPr>
        <p:sp>
          <p:nvSpPr>
            <p:cNvPr id="14" name="Google Shape;400;g55c1003f0f543a39_117">
              <a:extLst>
                <a:ext uri="{FF2B5EF4-FFF2-40B4-BE49-F238E27FC236}">
                  <a16:creationId xmlns:a16="http://schemas.microsoft.com/office/drawing/2014/main" id="{6EB57ABB-3FC8-CF3F-BB82-A07E7FA554B0}"/>
                </a:ext>
              </a:extLst>
            </p:cNvPr>
            <p:cNvSpPr/>
            <p:nvPr/>
          </p:nvSpPr>
          <p:spPr>
            <a:xfrm>
              <a:off x="688975" y="2450044"/>
              <a:ext cx="1608600" cy="372600"/>
            </a:xfrm>
            <a:prstGeom prst="roundRect">
              <a:avLst>
                <a:gd name="adj" fmla="val 0"/>
              </a:avLst>
            </a:prstGeom>
            <a:solidFill>
              <a:srgbClr val="254061"/>
            </a:solidFill>
            <a:ln>
              <a:noFill/>
            </a:ln>
          </p:spPr>
          <p:txBody>
            <a:bodyPr spcFirstLastPara="1" wrap="square" lIns="91425" tIns="720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일반</a:t>
              </a:r>
              <a:endPara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" name="Google Shape;401;g55c1003f0f543a39_117">
              <a:extLst>
                <a:ext uri="{FF2B5EF4-FFF2-40B4-BE49-F238E27FC236}">
                  <a16:creationId xmlns:a16="http://schemas.microsoft.com/office/drawing/2014/main" id="{1D7EA3A1-AEF1-6D21-41E5-4A88E4D010F4}"/>
                </a:ext>
              </a:extLst>
            </p:cNvPr>
            <p:cNvSpPr/>
            <p:nvPr/>
          </p:nvSpPr>
          <p:spPr>
            <a:xfrm>
              <a:off x="2391957" y="2450043"/>
              <a:ext cx="1608600" cy="372600"/>
            </a:xfrm>
            <a:prstGeom prst="roundRect">
              <a:avLst>
                <a:gd name="adj" fmla="val 0"/>
              </a:avLst>
            </a:prstGeom>
            <a:solidFill>
              <a:srgbClr val="254061"/>
            </a:solidFill>
            <a:ln>
              <a:noFill/>
            </a:ln>
          </p:spPr>
          <p:txBody>
            <a:bodyPr spcFirstLastPara="1" wrap="square" lIns="91425" tIns="720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생산</a:t>
              </a:r>
              <a:endPara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" name="Google Shape;402;g55c1003f0f543a39_117">
              <a:extLst>
                <a:ext uri="{FF2B5EF4-FFF2-40B4-BE49-F238E27FC236}">
                  <a16:creationId xmlns:a16="http://schemas.microsoft.com/office/drawing/2014/main" id="{3FB1F2C4-2668-1F8C-2B1B-DAD19EE8B5A5}"/>
                </a:ext>
              </a:extLst>
            </p:cNvPr>
            <p:cNvSpPr/>
            <p:nvPr/>
          </p:nvSpPr>
          <p:spPr>
            <a:xfrm>
              <a:off x="4094940" y="2450044"/>
              <a:ext cx="1608600" cy="372600"/>
            </a:xfrm>
            <a:prstGeom prst="roundRect">
              <a:avLst>
                <a:gd name="adj" fmla="val 0"/>
              </a:avLst>
            </a:prstGeom>
            <a:solidFill>
              <a:srgbClr val="254061"/>
            </a:solidFill>
            <a:ln>
              <a:noFill/>
            </a:ln>
          </p:spPr>
          <p:txBody>
            <a:bodyPr spcFirstLastPara="1" wrap="square" lIns="91425" tIns="720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영업&amp;마케팅 </a:t>
              </a:r>
              <a:endPara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" name="Google Shape;403;g55c1003f0f543a39_117">
              <a:extLst>
                <a:ext uri="{FF2B5EF4-FFF2-40B4-BE49-F238E27FC236}">
                  <a16:creationId xmlns:a16="http://schemas.microsoft.com/office/drawing/2014/main" id="{1833DF51-A55E-DAE7-691F-A0C0056232BF}"/>
                </a:ext>
              </a:extLst>
            </p:cNvPr>
            <p:cNvSpPr/>
            <p:nvPr/>
          </p:nvSpPr>
          <p:spPr>
            <a:xfrm>
              <a:off x="5797921" y="2450041"/>
              <a:ext cx="1608600" cy="372600"/>
            </a:xfrm>
            <a:prstGeom prst="roundRect">
              <a:avLst>
                <a:gd name="adj" fmla="val 0"/>
              </a:avLst>
            </a:prstGeom>
            <a:solidFill>
              <a:srgbClr val="254061"/>
            </a:solidFill>
            <a:ln>
              <a:noFill/>
            </a:ln>
          </p:spPr>
          <p:txBody>
            <a:bodyPr spcFirstLastPara="1" wrap="square" lIns="91425" tIns="720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재무</a:t>
              </a:r>
              <a:endPara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" name="Google Shape;404;g55c1003f0f543a39_117">
              <a:extLst>
                <a:ext uri="{FF2B5EF4-FFF2-40B4-BE49-F238E27FC236}">
                  <a16:creationId xmlns:a16="http://schemas.microsoft.com/office/drawing/2014/main" id="{B02C7A3D-6544-7503-DD2B-BD05D66E1650}"/>
                </a:ext>
              </a:extLst>
            </p:cNvPr>
            <p:cNvSpPr/>
            <p:nvPr/>
          </p:nvSpPr>
          <p:spPr>
            <a:xfrm>
              <a:off x="7500904" y="2450044"/>
              <a:ext cx="1608600" cy="372600"/>
            </a:xfrm>
            <a:prstGeom prst="roundRect">
              <a:avLst>
                <a:gd name="adj" fmla="val 0"/>
              </a:avLst>
            </a:prstGeom>
            <a:solidFill>
              <a:srgbClr val="254061"/>
            </a:solidFill>
            <a:ln>
              <a:noFill/>
            </a:ln>
          </p:spPr>
          <p:txBody>
            <a:bodyPr spcFirstLastPara="1" wrap="square" lIns="91425" tIns="720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인사</a:t>
              </a:r>
              <a:endParaRPr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405;g55c1003f0f543a39_117">
              <a:extLst>
                <a:ext uri="{FF2B5EF4-FFF2-40B4-BE49-F238E27FC236}">
                  <a16:creationId xmlns:a16="http://schemas.microsoft.com/office/drawing/2014/main" id="{66A55363-A717-A96F-43CD-3F4A7060D314}"/>
                </a:ext>
              </a:extLst>
            </p:cNvPr>
            <p:cNvSpPr/>
            <p:nvPr/>
          </p:nvSpPr>
          <p:spPr>
            <a:xfrm>
              <a:off x="5895884" y="2943891"/>
              <a:ext cx="1412700" cy="227700"/>
            </a:xfrm>
            <a:prstGeom prst="rect">
              <a:avLst/>
            </a:prstGeom>
            <a:solidFill>
              <a:srgbClr val="A4C5E1">
                <a:alpha val="49800"/>
              </a:srgbClr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자금 대사 및 계정 조정</a:t>
              </a:r>
              <a:endParaRPr sz="2800"/>
            </a:p>
          </p:txBody>
        </p:sp>
        <p:sp>
          <p:nvSpPr>
            <p:cNvPr id="24" name="Google Shape;406;g55c1003f0f543a39_117">
              <a:extLst>
                <a:ext uri="{FF2B5EF4-FFF2-40B4-BE49-F238E27FC236}">
                  <a16:creationId xmlns:a16="http://schemas.microsoft.com/office/drawing/2014/main" id="{FC8B3BDC-B76D-0853-10DE-F7821F860421}"/>
                </a:ext>
              </a:extLst>
            </p:cNvPr>
            <p:cNvSpPr/>
            <p:nvPr/>
          </p:nvSpPr>
          <p:spPr>
            <a:xfrm>
              <a:off x="5895884" y="3235005"/>
              <a:ext cx="1412700" cy="227700"/>
            </a:xfrm>
            <a:prstGeom prst="rect">
              <a:avLst/>
            </a:prstGeom>
            <a:solidFill>
              <a:srgbClr val="A4C5E1">
                <a:alpha val="49800"/>
              </a:srgbClr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전표 처리</a:t>
              </a:r>
              <a:endParaRPr sz="2800"/>
            </a:p>
          </p:txBody>
        </p:sp>
        <p:sp>
          <p:nvSpPr>
            <p:cNvPr id="25" name="Google Shape;407;g55c1003f0f543a39_117">
              <a:extLst>
                <a:ext uri="{FF2B5EF4-FFF2-40B4-BE49-F238E27FC236}">
                  <a16:creationId xmlns:a16="http://schemas.microsoft.com/office/drawing/2014/main" id="{D34BB199-9044-D695-847C-0A353F783B8E}"/>
                </a:ext>
              </a:extLst>
            </p:cNvPr>
            <p:cNvSpPr/>
            <p:nvPr/>
          </p:nvSpPr>
          <p:spPr>
            <a:xfrm>
              <a:off x="5895884" y="5579396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통합 보고서 작성</a:t>
              </a:r>
              <a:endParaRPr sz="2800"/>
            </a:p>
          </p:txBody>
        </p:sp>
        <p:sp>
          <p:nvSpPr>
            <p:cNvPr id="26" name="Google Shape;408;g55c1003f0f543a39_117">
              <a:extLst>
                <a:ext uri="{FF2B5EF4-FFF2-40B4-BE49-F238E27FC236}">
                  <a16:creationId xmlns:a16="http://schemas.microsoft.com/office/drawing/2014/main" id="{CA86BC38-5003-1995-5772-CC0B4DCEE2F5}"/>
                </a:ext>
              </a:extLst>
            </p:cNvPr>
            <p:cNvSpPr/>
            <p:nvPr/>
          </p:nvSpPr>
          <p:spPr>
            <a:xfrm>
              <a:off x="5895884" y="4414937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거래내역 분석/오류 수정</a:t>
              </a:r>
              <a:endParaRPr sz="2800"/>
            </a:p>
          </p:txBody>
        </p:sp>
        <p:sp>
          <p:nvSpPr>
            <p:cNvPr id="28" name="Google Shape;409;g55c1003f0f543a39_117">
              <a:extLst>
                <a:ext uri="{FF2B5EF4-FFF2-40B4-BE49-F238E27FC236}">
                  <a16:creationId xmlns:a16="http://schemas.microsoft.com/office/drawing/2014/main" id="{3A3C4B1A-E350-E847-D07C-AAF12DA03F93}"/>
                </a:ext>
              </a:extLst>
            </p:cNvPr>
            <p:cNvSpPr/>
            <p:nvPr/>
          </p:nvSpPr>
          <p:spPr>
            <a:xfrm>
              <a:off x="5895884" y="4706052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고객 동의 수취</a:t>
              </a:r>
              <a:endParaRPr sz="2800"/>
            </a:p>
          </p:txBody>
        </p:sp>
        <p:sp>
          <p:nvSpPr>
            <p:cNvPr id="29" name="Google Shape;410;g55c1003f0f543a39_117">
              <a:extLst>
                <a:ext uri="{FF2B5EF4-FFF2-40B4-BE49-F238E27FC236}">
                  <a16:creationId xmlns:a16="http://schemas.microsoft.com/office/drawing/2014/main" id="{A0BE477B-E21D-53A7-3D1A-FBF3A669C32D}"/>
                </a:ext>
              </a:extLst>
            </p:cNvPr>
            <p:cNvSpPr/>
            <p:nvPr/>
          </p:nvSpPr>
          <p:spPr>
            <a:xfrm>
              <a:off x="5895884" y="4997167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분개장 기입</a:t>
              </a:r>
              <a:endParaRPr sz="2800"/>
            </a:p>
          </p:txBody>
        </p:sp>
        <p:sp>
          <p:nvSpPr>
            <p:cNvPr id="30" name="Google Shape;411;g55c1003f0f543a39_117">
              <a:extLst>
                <a:ext uri="{FF2B5EF4-FFF2-40B4-BE49-F238E27FC236}">
                  <a16:creationId xmlns:a16="http://schemas.microsoft.com/office/drawing/2014/main" id="{CBB74D14-21D1-818D-5866-F862390B8E3A}"/>
                </a:ext>
              </a:extLst>
            </p:cNvPr>
            <p:cNvSpPr/>
            <p:nvPr/>
          </p:nvSpPr>
          <p:spPr>
            <a:xfrm>
              <a:off x="5895884" y="5288281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세무 데이터 관리</a:t>
              </a:r>
              <a:endParaRPr sz="2800"/>
            </a:p>
          </p:txBody>
        </p:sp>
        <p:sp>
          <p:nvSpPr>
            <p:cNvPr id="31" name="Google Shape;412;g55c1003f0f543a39_117">
              <a:extLst>
                <a:ext uri="{FF2B5EF4-FFF2-40B4-BE49-F238E27FC236}">
                  <a16:creationId xmlns:a16="http://schemas.microsoft.com/office/drawing/2014/main" id="{946849AB-2B58-0E47-B4F6-B296CCC215EC}"/>
                </a:ext>
              </a:extLst>
            </p:cNvPr>
            <p:cNvSpPr/>
            <p:nvPr/>
          </p:nvSpPr>
          <p:spPr>
            <a:xfrm>
              <a:off x="7598866" y="5855037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급여 지급</a:t>
              </a:r>
              <a:endParaRPr sz="2800"/>
            </a:p>
          </p:txBody>
        </p:sp>
        <p:sp>
          <p:nvSpPr>
            <p:cNvPr id="32" name="Google Shape;413;g55c1003f0f543a39_117">
              <a:extLst>
                <a:ext uri="{FF2B5EF4-FFF2-40B4-BE49-F238E27FC236}">
                  <a16:creationId xmlns:a16="http://schemas.microsoft.com/office/drawing/2014/main" id="{0D260F9B-85B6-2DE4-7DCF-8F91FC6E2082}"/>
                </a:ext>
              </a:extLst>
            </p:cNvPr>
            <p:cNvSpPr/>
            <p:nvPr/>
          </p:nvSpPr>
          <p:spPr>
            <a:xfrm>
              <a:off x="7598866" y="4399464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급여 명세서 데이터 관리</a:t>
              </a:r>
              <a:endParaRPr sz="2800"/>
            </a:p>
          </p:txBody>
        </p:sp>
        <p:sp>
          <p:nvSpPr>
            <p:cNvPr id="34" name="Google Shape;414;g55c1003f0f543a39_117">
              <a:extLst>
                <a:ext uri="{FF2B5EF4-FFF2-40B4-BE49-F238E27FC236}">
                  <a16:creationId xmlns:a16="http://schemas.microsoft.com/office/drawing/2014/main" id="{30FB208A-1312-6486-C7A8-E416C3CF5F42}"/>
                </a:ext>
              </a:extLst>
            </p:cNvPr>
            <p:cNvSpPr/>
            <p:nvPr/>
          </p:nvSpPr>
          <p:spPr>
            <a:xfrm>
              <a:off x="7598866" y="4690578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복리 후생 관리</a:t>
              </a:r>
              <a:endParaRPr sz="2800"/>
            </a:p>
          </p:txBody>
        </p:sp>
        <p:sp>
          <p:nvSpPr>
            <p:cNvPr id="35" name="Google Shape;415;g55c1003f0f543a39_117">
              <a:extLst>
                <a:ext uri="{FF2B5EF4-FFF2-40B4-BE49-F238E27FC236}">
                  <a16:creationId xmlns:a16="http://schemas.microsoft.com/office/drawing/2014/main" id="{34E660AA-F866-4C27-AF27-5E320F78DCC2}"/>
                </a:ext>
              </a:extLst>
            </p:cNvPr>
            <p:cNvSpPr/>
            <p:nvPr/>
          </p:nvSpPr>
          <p:spPr>
            <a:xfrm>
              <a:off x="7598866" y="4981693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근태 관리</a:t>
              </a:r>
              <a:endParaRPr sz="2800"/>
            </a:p>
          </p:txBody>
        </p:sp>
        <p:sp>
          <p:nvSpPr>
            <p:cNvPr id="36" name="Google Shape;416;g55c1003f0f543a39_117">
              <a:extLst>
                <a:ext uri="{FF2B5EF4-FFF2-40B4-BE49-F238E27FC236}">
                  <a16:creationId xmlns:a16="http://schemas.microsoft.com/office/drawing/2014/main" id="{4B5DBB5D-2961-081F-83F3-527B18258127}"/>
                </a:ext>
              </a:extLst>
            </p:cNvPr>
            <p:cNvSpPr/>
            <p:nvPr/>
          </p:nvSpPr>
          <p:spPr>
            <a:xfrm>
              <a:off x="7598866" y="5272808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채용 공고 및 인력 모집</a:t>
              </a:r>
              <a:endParaRPr sz="2800"/>
            </a:p>
          </p:txBody>
        </p:sp>
        <p:sp>
          <p:nvSpPr>
            <p:cNvPr id="37" name="Google Shape;417;g55c1003f0f543a39_117">
              <a:extLst>
                <a:ext uri="{FF2B5EF4-FFF2-40B4-BE49-F238E27FC236}">
                  <a16:creationId xmlns:a16="http://schemas.microsoft.com/office/drawing/2014/main" id="{72EF57B3-F3B3-CC70-E759-C555AE19FE03}"/>
                </a:ext>
              </a:extLst>
            </p:cNvPr>
            <p:cNvSpPr/>
            <p:nvPr/>
          </p:nvSpPr>
          <p:spPr>
            <a:xfrm>
              <a:off x="7598866" y="5563922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FTE 산출/분석</a:t>
              </a:r>
              <a:endParaRPr sz="2800"/>
            </a:p>
          </p:txBody>
        </p:sp>
        <p:sp>
          <p:nvSpPr>
            <p:cNvPr id="39" name="Google Shape;418;g55c1003f0f543a39_117">
              <a:extLst>
                <a:ext uri="{FF2B5EF4-FFF2-40B4-BE49-F238E27FC236}">
                  <a16:creationId xmlns:a16="http://schemas.microsoft.com/office/drawing/2014/main" id="{FF15BE4C-2D62-7C61-715D-7E94D83164CE}"/>
                </a:ext>
              </a:extLst>
            </p:cNvPr>
            <p:cNvSpPr/>
            <p:nvPr/>
          </p:nvSpPr>
          <p:spPr>
            <a:xfrm>
              <a:off x="786938" y="2943891"/>
              <a:ext cx="1412700" cy="227700"/>
            </a:xfrm>
            <a:prstGeom prst="rect">
              <a:avLst/>
            </a:prstGeom>
            <a:solidFill>
              <a:srgbClr val="A4C5E1">
                <a:alpha val="49800"/>
              </a:srgbClr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입력</a:t>
              </a:r>
              <a:endParaRPr sz="2800"/>
            </a:p>
          </p:txBody>
        </p:sp>
        <p:sp>
          <p:nvSpPr>
            <p:cNvPr id="40" name="Google Shape;419;g55c1003f0f543a39_117">
              <a:extLst>
                <a:ext uri="{FF2B5EF4-FFF2-40B4-BE49-F238E27FC236}">
                  <a16:creationId xmlns:a16="http://schemas.microsoft.com/office/drawing/2014/main" id="{697412ED-85EF-F47F-CAB0-21893885FFAB}"/>
                </a:ext>
              </a:extLst>
            </p:cNvPr>
            <p:cNvSpPr/>
            <p:nvPr/>
          </p:nvSpPr>
          <p:spPr>
            <a:xfrm>
              <a:off x="786938" y="3235005"/>
              <a:ext cx="1412700" cy="227700"/>
            </a:xfrm>
            <a:prstGeom prst="rect">
              <a:avLst/>
            </a:prstGeom>
            <a:solidFill>
              <a:srgbClr val="A4C5E1">
                <a:alpha val="49800"/>
              </a:srgbClr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단순 반복적 업무</a:t>
              </a:r>
              <a:endParaRPr sz="2800"/>
            </a:p>
          </p:txBody>
        </p:sp>
        <p:sp>
          <p:nvSpPr>
            <p:cNvPr id="41" name="Google Shape;420;g55c1003f0f543a39_117">
              <a:extLst>
                <a:ext uri="{FF2B5EF4-FFF2-40B4-BE49-F238E27FC236}">
                  <a16:creationId xmlns:a16="http://schemas.microsoft.com/office/drawing/2014/main" id="{17470129-9026-D07D-7248-87EE2CBAA51A}"/>
                </a:ext>
              </a:extLst>
            </p:cNvPr>
            <p:cNvSpPr/>
            <p:nvPr/>
          </p:nvSpPr>
          <p:spPr>
            <a:xfrm>
              <a:off x="786938" y="3526120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보고서 작성</a:t>
              </a:r>
              <a:endParaRPr sz="2800" dirty="0"/>
            </a:p>
          </p:txBody>
        </p:sp>
        <p:sp>
          <p:nvSpPr>
            <p:cNvPr id="43" name="Google Shape;421;g55c1003f0f543a39_117">
              <a:extLst>
                <a:ext uri="{FF2B5EF4-FFF2-40B4-BE49-F238E27FC236}">
                  <a16:creationId xmlns:a16="http://schemas.microsoft.com/office/drawing/2014/main" id="{CD12BCB5-D23F-E673-2443-0AF5C9971E1C}"/>
                </a:ext>
              </a:extLst>
            </p:cNvPr>
            <p:cNvSpPr/>
            <p:nvPr/>
          </p:nvSpPr>
          <p:spPr>
            <a:xfrm>
              <a:off x="786938" y="3817235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Rule 기반 의사결정</a:t>
              </a:r>
              <a:endParaRPr sz="2800"/>
            </a:p>
          </p:txBody>
        </p:sp>
        <p:sp>
          <p:nvSpPr>
            <p:cNvPr id="44" name="Google Shape;422;g55c1003f0f543a39_117">
              <a:extLst>
                <a:ext uri="{FF2B5EF4-FFF2-40B4-BE49-F238E27FC236}">
                  <a16:creationId xmlns:a16="http://schemas.microsoft.com/office/drawing/2014/main" id="{7EDA1B15-CD44-5315-0C8E-3BF06EB4AE20}"/>
                </a:ext>
              </a:extLst>
            </p:cNvPr>
            <p:cNvSpPr/>
            <p:nvPr/>
          </p:nvSpPr>
          <p:spPr>
            <a:xfrm>
              <a:off x="786938" y="4108349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E-Mail 수/발신</a:t>
              </a:r>
              <a:endParaRPr sz="2800"/>
            </a:p>
          </p:txBody>
        </p:sp>
        <p:sp>
          <p:nvSpPr>
            <p:cNvPr id="45" name="Google Shape;423;g55c1003f0f543a39_117">
              <a:extLst>
                <a:ext uri="{FF2B5EF4-FFF2-40B4-BE49-F238E27FC236}">
                  <a16:creationId xmlns:a16="http://schemas.microsoft.com/office/drawing/2014/main" id="{EACB2A1C-D256-2150-8760-28CB6C0385AB}"/>
                </a:ext>
              </a:extLst>
            </p:cNvPr>
            <p:cNvSpPr/>
            <p:nvPr/>
          </p:nvSpPr>
          <p:spPr>
            <a:xfrm>
              <a:off x="786938" y="6146152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</a:t>
              </a:r>
              <a:r>
                <a:rPr lang="ko-KR" sz="1050" b="1" dirty="0" err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마이그레션</a:t>
              </a:r>
              <a:endParaRPr sz="1050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" name="Google Shape;424;g55c1003f0f543a39_117">
              <a:extLst>
                <a:ext uri="{FF2B5EF4-FFF2-40B4-BE49-F238E27FC236}">
                  <a16:creationId xmlns:a16="http://schemas.microsoft.com/office/drawing/2014/main" id="{BDD24F3B-0648-12BE-1EA6-487E582EB9DD}"/>
                </a:ext>
              </a:extLst>
            </p:cNvPr>
            <p:cNvSpPr/>
            <p:nvPr/>
          </p:nvSpPr>
          <p:spPr>
            <a:xfrm>
              <a:off x="786938" y="5855037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OCR 연동 및 Data 분석</a:t>
              </a:r>
              <a:endParaRPr sz="2800"/>
            </a:p>
          </p:txBody>
        </p:sp>
        <p:sp>
          <p:nvSpPr>
            <p:cNvPr id="53" name="Google Shape;425;g55c1003f0f543a39_117">
              <a:extLst>
                <a:ext uri="{FF2B5EF4-FFF2-40B4-BE49-F238E27FC236}">
                  <a16:creationId xmlns:a16="http://schemas.microsoft.com/office/drawing/2014/main" id="{5236C84B-AFCB-A1EA-C9F0-293E5EB96813}"/>
                </a:ext>
              </a:extLst>
            </p:cNvPr>
            <p:cNvSpPr/>
            <p:nvPr/>
          </p:nvSpPr>
          <p:spPr>
            <a:xfrm>
              <a:off x="786938" y="6437268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Voice to Text 데이터 분석</a:t>
              </a:r>
              <a:endParaRPr sz="2800"/>
            </a:p>
          </p:txBody>
        </p:sp>
        <p:sp>
          <p:nvSpPr>
            <p:cNvPr id="54" name="Google Shape;426;g55c1003f0f543a39_117">
              <a:extLst>
                <a:ext uri="{FF2B5EF4-FFF2-40B4-BE49-F238E27FC236}">
                  <a16:creationId xmlns:a16="http://schemas.microsoft.com/office/drawing/2014/main" id="{35B10678-6C84-F90E-F0A5-E10B825908A3}"/>
                </a:ext>
              </a:extLst>
            </p:cNvPr>
            <p:cNvSpPr/>
            <p:nvPr/>
          </p:nvSpPr>
          <p:spPr>
            <a:xfrm>
              <a:off x="2489919" y="3526120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생산 실적 조회</a:t>
              </a:r>
              <a:endParaRPr sz="2800"/>
            </a:p>
          </p:txBody>
        </p:sp>
        <p:sp>
          <p:nvSpPr>
            <p:cNvPr id="55" name="Google Shape;427;g55c1003f0f543a39_117">
              <a:extLst>
                <a:ext uri="{FF2B5EF4-FFF2-40B4-BE49-F238E27FC236}">
                  <a16:creationId xmlns:a16="http://schemas.microsoft.com/office/drawing/2014/main" id="{1C2085AA-A764-B72B-C5F3-02BFAE08973A}"/>
                </a:ext>
              </a:extLst>
            </p:cNvPr>
            <p:cNvSpPr/>
            <p:nvPr/>
          </p:nvSpPr>
          <p:spPr>
            <a:xfrm>
              <a:off x="2489919" y="3817235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안전관리 현황 공유</a:t>
              </a:r>
              <a:endParaRPr sz="2800"/>
            </a:p>
          </p:txBody>
        </p:sp>
        <p:sp>
          <p:nvSpPr>
            <p:cNvPr id="56" name="Google Shape;428;g55c1003f0f543a39_117">
              <a:extLst>
                <a:ext uri="{FF2B5EF4-FFF2-40B4-BE49-F238E27FC236}">
                  <a16:creationId xmlns:a16="http://schemas.microsoft.com/office/drawing/2014/main" id="{2D7BAC1E-C02C-935C-0574-A8B04F6E9E0E}"/>
                </a:ext>
              </a:extLst>
            </p:cNvPr>
            <p:cNvSpPr/>
            <p:nvPr/>
          </p:nvSpPr>
          <p:spPr>
            <a:xfrm>
              <a:off x="2489919" y="4108349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설비 점검 실적 입력</a:t>
              </a:r>
              <a:endParaRPr sz="2800"/>
            </a:p>
          </p:txBody>
        </p:sp>
        <p:sp>
          <p:nvSpPr>
            <p:cNvPr id="57" name="Google Shape;429;g55c1003f0f543a39_117">
              <a:extLst>
                <a:ext uri="{FF2B5EF4-FFF2-40B4-BE49-F238E27FC236}">
                  <a16:creationId xmlns:a16="http://schemas.microsoft.com/office/drawing/2014/main" id="{8B9E9851-40FF-0F37-D602-D915DFC92301}"/>
                </a:ext>
              </a:extLst>
            </p:cNvPr>
            <p:cNvSpPr/>
            <p:nvPr/>
          </p:nvSpPr>
          <p:spPr>
            <a:xfrm>
              <a:off x="2489919" y="4399464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유지보수 통지 자동 생성</a:t>
              </a:r>
              <a:endParaRPr sz="2800"/>
            </a:p>
          </p:txBody>
        </p:sp>
        <p:sp>
          <p:nvSpPr>
            <p:cNvPr id="58" name="Google Shape;430;g55c1003f0f543a39_117">
              <a:extLst>
                <a:ext uri="{FF2B5EF4-FFF2-40B4-BE49-F238E27FC236}">
                  <a16:creationId xmlns:a16="http://schemas.microsoft.com/office/drawing/2014/main" id="{435B18B1-E186-7B7D-EB50-4D19265F76F1}"/>
                </a:ext>
              </a:extLst>
            </p:cNvPr>
            <p:cNvSpPr/>
            <p:nvPr/>
          </p:nvSpPr>
          <p:spPr>
            <a:xfrm>
              <a:off x="2489919" y="4690578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현장 환경변수 입력</a:t>
              </a:r>
              <a:endParaRPr sz="2800"/>
            </a:p>
          </p:txBody>
        </p:sp>
        <p:sp>
          <p:nvSpPr>
            <p:cNvPr id="59" name="Google Shape;431;g55c1003f0f543a39_117">
              <a:extLst>
                <a:ext uri="{FF2B5EF4-FFF2-40B4-BE49-F238E27FC236}">
                  <a16:creationId xmlns:a16="http://schemas.microsoft.com/office/drawing/2014/main" id="{1847AA4A-6B05-40F9-E2CB-CFC8732AC34C}"/>
                </a:ext>
              </a:extLst>
            </p:cNvPr>
            <p:cNvSpPr/>
            <p:nvPr/>
          </p:nvSpPr>
          <p:spPr>
            <a:xfrm>
              <a:off x="2489919" y="4981693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MES 데이터 입력</a:t>
              </a:r>
              <a:endParaRPr sz="2800"/>
            </a:p>
          </p:txBody>
        </p:sp>
        <p:sp>
          <p:nvSpPr>
            <p:cNvPr id="60" name="Google Shape;432;g55c1003f0f543a39_117">
              <a:extLst>
                <a:ext uri="{FF2B5EF4-FFF2-40B4-BE49-F238E27FC236}">
                  <a16:creationId xmlns:a16="http://schemas.microsoft.com/office/drawing/2014/main" id="{D1FF1BF5-1CC8-C4B7-B46C-CBFE051191A0}"/>
                </a:ext>
              </a:extLst>
            </p:cNvPr>
            <p:cNvSpPr/>
            <p:nvPr/>
          </p:nvSpPr>
          <p:spPr>
            <a:xfrm>
              <a:off x="2489919" y="5272808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생산 실적 리포트 작성</a:t>
              </a:r>
              <a:endParaRPr sz="2800"/>
            </a:p>
          </p:txBody>
        </p:sp>
        <p:sp>
          <p:nvSpPr>
            <p:cNvPr id="61" name="Google Shape;433;g55c1003f0f543a39_117">
              <a:extLst>
                <a:ext uri="{FF2B5EF4-FFF2-40B4-BE49-F238E27FC236}">
                  <a16:creationId xmlns:a16="http://schemas.microsoft.com/office/drawing/2014/main" id="{3A6D4020-F1DC-5EC7-4592-187CB283C3AF}"/>
                </a:ext>
              </a:extLst>
            </p:cNvPr>
            <p:cNvSpPr/>
            <p:nvPr/>
          </p:nvSpPr>
          <p:spPr>
            <a:xfrm>
              <a:off x="2489919" y="5563922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품질 검사 결과 입력</a:t>
              </a:r>
              <a:endParaRPr sz="2800"/>
            </a:p>
          </p:txBody>
        </p:sp>
        <p:sp>
          <p:nvSpPr>
            <p:cNvPr id="62" name="Google Shape;434;g55c1003f0f543a39_117">
              <a:extLst>
                <a:ext uri="{FF2B5EF4-FFF2-40B4-BE49-F238E27FC236}">
                  <a16:creationId xmlns:a16="http://schemas.microsoft.com/office/drawing/2014/main" id="{728E3B91-7396-0F40-292F-E6C78B9A3C14}"/>
                </a:ext>
              </a:extLst>
            </p:cNvPr>
            <p:cNvSpPr/>
            <p:nvPr/>
          </p:nvSpPr>
          <p:spPr>
            <a:xfrm>
              <a:off x="2489919" y="5855037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품질검사 리포트 생성/공유</a:t>
              </a:r>
              <a:endParaRPr sz="2800"/>
            </a:p>
          </p:txBody>
        </p:sp>
        <p:sp>
          <p:nvSpPr>
            <p:cNvPr id="63" name="Google Shape;435;g55c1003f0f543a39_117">
              <a:extLst>
                <a:ext uri="{FF2B5EF4-FFF2-40B4-BE49-F238E27FC236}">
                  <a16:creationId xmlns:a16="http://schemas.microsoft.com/office/drawing/2014/main" id="{63B8519F-24DD-E925-BD14-FCC6144341B2}"/>
                </a:ext>
              </a:extLst>
            </p:cNvPr>
            <p:cNvSpPr/>
            <p:nvPr/>
          </p:nvSpPr>
          <p:spPr>
            <a:xfrm>
              <a:off x="4192903" y="2943891"/>
              <a:ext cx="1412700" cy="227700"/>
            </a:xfrm>
            <a:prstGeom prst="rect">
              <a:avLst/>
            </a:prstGeom>
            <a:solidFill>
              <a:srgbClr val="A4C5E1">
                <a:alpha val="49800"/>
              </a:srgbClr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시장동향 수집</a:t>
              </a:r>
              <a:endParaRPr sz="2800"/>
            </a:p>
          </p:txBody>
        </p:sp>
        <p:sp>
          <p:nvSpPr>
            <p:cNvPr id="64" name="Google Shape;436;g55c1003f0f543a39_117">
              <a:extLst>
                <a:ext uri="{FF2B5EF4-FFF2-40B4-BE49-F238E27FC236}">
                  <a16:creationId xmlns:a16="http://schemas.microsoft.com/office/drawing/2014/main" id="{1200B2CF-D49A-E1A4-30D6-31DB74FBB905}"/>
                </a:ext>
              </a:extLst>
            </p:cNvPr>
            <p:cNvSpPr/>
            <p:nvPr/>
          </p:nvSpPr>
          <p:spPr>
            <a:xfrm>
              <a:off x="4192903" y="3235005"/>
              <a:ext cx="1412700" cy="227700"/>
            </a:xfrm>
            <a:prstGeom prst="rect">
              <a:avLst/>
            </a:prstGeom>
            <a:solidFill>
              <a:srgbClr val="A4C5E1">
                <a:alpha val="49800"/>
              </a:srgbClr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경쟁사 정보 수집</a:t>
              </a:r>
              <a:endParaRPr sz="2800"/>
            </a:p>
          </p:txBody>
        </p:sp>
        <p:sp>
          <p:nvSpPr>
            <p:cNvPr id="65" name="Google Shape;437;g55c1003f0f543a39_117">
              <a:extLst>
                <a:ext uri="{FF2B5EF4-FFF2-40B4-BE49-F238E27FC236}">
                  <a16:creationId xmlns:a16="http://schemas.microsoft.com/office/drawing/2014/main" id="{283E9C04-2488-0199-37AC-072836683AE5}"/>
                </a:ext>
              </a:extLst>
            </p:cNvPr>
            <p:cNvSpPr/>
            <p:nvPr/>
          </p:nvSpPr>
          <p:spPr>
            <a:xfrm>
              <a:off x="4192903" y="3817235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Account 정보 입력 관리</a:t>
              </a:r>
              <a:endParaRPr sz="2800"/>
            </a:p>
          </p:txBody>
        </p:sp>
        <p:sp>
          <p:nvSpPr>
            <p:cNvPr id="66" name="Google Shape;438;g55c1003f0f543a39_117">
              <a:extLst>
                <a:ext uri="{FF2B5EF4-FFF2-40B4-BE49-F238E27FC236}">
                  <a16:creationId xmlns:a16="http://schemas.microsoft.com/office/drawing/2014/main" id="{3491127C-EB4C-8520-D35B-CB23C738AEA8}"/>
                </a:ext>
              </a:extLst>
            </p:cNvPr>
            <p:cNvSpPr/>
            <p:nvPr/>
          </p:nvSpPr>
          <p:spPr>
            <a:xfrm>
              <a:off x="4192903" y="4108349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수요/공급 계획 관리</a:t>
              </a:r>
              <a:endParaRPr sz="2800"/>
            </a:p>
          </p:txBody>
        </p:sp>
        <p:sp>
          <p:nvSpPr>
            <p:cNvPr id="67" name="Google Shape;439;g55c1003f0f543a39_117">
              <a:extLst>
                <a:ext uri="{FF2B5EF4-FFF2-40B4-BE49-F238E27FC236}">
                  <a16:creationId xmlns:a16="http://schemas.microsoft.com/office/drawing/2014/main" id="{EFD2B2B7-AB2E-8D89-7072-B63280740FA9}"/>
                </a:ext>
              </a:extLst>
            </p:cNvPr>
            <p:cNvSpPr/>
            <p:nvPr/>
          </p:nvSpPr>
          <p:spPr>
            <a:xfrm>
              <a:off x="4192903" y="3526120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서비스 관리/감독</a:t>
              </a:r>
              <a:endParaRPr sz="2800"/>
            </a:p>
          </p:txBody>
        </p:sp>
        <p:sp>
          <p:nvSpPr>
            <p:cNvPr id="68" name="Google Shape;440;g55c1003f0f543a39_117">
              <a:extLst>
                <a:ext uri="{FF2B5EF4-FFF2-40B4-BE49-F238E27FC236}">
                  <a16:creationId xmlns:a16="http://schemas.microsoft.com/office/drawing/2014/main" id="{4D4170B2-F4F8-CCB4-30DD-7191E49D69ED}"/>
                </a:ext>
              </a:extLst>
            </p:cNvPr>
            <p:cNvSpPr/>
            <p:nvPr/>
          </p:nvSpPr>
          <p:spPr>
            <a:xfrm>
              <a:off x="4192903" y="5563924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Sales Report 생성/공유</a:t>
              </a:r>
              <a:endParaRPr sz="2800"/>
            </a:p>
          </p:txBody>
        </p:sp>
        <p:sp>
          <p:nvSpPr>
            <p:cNvPr id="69" name="Google Shape;441;g55c1003f0f543a39_117">
              <a:extLst>
                <a:ext uri="{FF2B5EF4-FFF2-40B4-BE49-F238E27FC236}">
                  <a16:creationId xmlns:a16="http://schemas.microsoft.com/office/drawing/2014/main" id="{9C11E58A-C03B-CBD0-8A0F-3B8B39A95DD4}"/>
                </a:ext>
              </a:extLst>
            </p:cNvPr>
            <p:cNvSpPr/>
            <p:nvPr/>
          </p:nvSpPr>
          <p:spPr>
            <a:xfrm>
              <a:off x="4192903" y="5855039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견적서 관리</a:t>
              </a:r>
              <a:endParaRPr sz="2800"/>
            </a:p>
          </p:txBody>
        </p:sp>
        <p:sp>
          <p:nvSpPr>
            <p:cNvPr id="70" name="Google Shape;442;g55c1003f0f543a39_117">
              <a:extLst>
                <a:ext uri="{FF2B5EF4-FFF2-40B4-BE49-F238E27FC236}">
                  <a16:creationId xmlns:a16="http://schemas.microsoft.com/office/drawing/2014/main" id="{E084A004-87AF-9A9E-4F7C-9F6014B02587}"/>
                </a:ext>
              </a:extLst>
            </p:cNvPr>
            <p:cNvSpPr/>
            <p:nvPr/>
          </p:nvSpPr>
          <p:spPr>
            <a:xfrm>
              <a:off x="4192903" y="6146153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계약서 관리</a:t>
              </a:r>
              <a:endParaRPr sz="2800"/>
            </a:p>
          </p:txBody>
        </p:sp>
        <p:sp>
          <p:nvSpPr>
            <p:cNvPr id="71" name="Google Shape;443;g55c1003f0f543a39_117">
              <a:extLst>
                <a:ext uri="{FF2B5EF4-FFF2-40B4-BE49-F238E27FC236}">
                  <a16:creationId xmlns:a16="http://schemas.microsoft.com/office/drawing/2014/main" id="{1CB73D6A-9BF1-82F0-16C9-E3DD481402EE}"/>
                </a:ext>
              </a:extLst>
            </p:cNvPr>
            <p:cNvSpPr/>
            <p:nvPr/>
          </p:nvSpPr>
          <p:spPr>
            <a:xfrm>
              <a:off x="4192903" y="6437268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송장 관리</a:t>
              </a:r>
              <a:endParaRPr sz="2800"/>
            </a:p>
          </p:txBody>
        </p:sp>
        <p:sp>
          <p:nvSpPr>
            <p:cNvPr id="72" name="Google Shape;444;g55c1003f0f543a39_117">
              <a:extLst>
                <a:ext uri="{FF2B5EF4-FFF2-40B4-BE49-F238E27FC236}">
                  <a16:creationId xmlns:a16="http://schemas.microsoft.com/office/drawing/2014/main" id="{45362CDC-CCF2-C8E8-E28D-ED12FFFD3171}"/>
                </a:ext>
              </a:extLst>
            </p:cNvPr>
            <p:cNvSpPr/>
            <p:nvPr/>
          </p:nvSpPr>
          <p:spPr>
            <a:xfrm>
              <a:off x="7598866" y="2943891"/>
              <a:ext cx="1412700" cy="227700"/>
            </a:xfrm>
            <a:prstGeom prst="rect">
              <a:avLst/>
            </a:prstGeom>
            <a:solidFill>
              <a:srgbClr val="A4C5E1">
                <a:alpha val="49800"/>
              </a:srgbClr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교육 훈련 관리</a:t>
              </a:r>
              <a:endParaRPr sz="2800"/>
            </a:p>
          </p:txBody>
        </p:sp>
        <p:sp>
          <p:nvSpPr>
            <p:cNvPr id="73" name="Google Shape;445;g55c1003f0f543a39_117">
              <a:extLst>
                <a:ext uri="{FF2B5EF4-FFF2-40B4-BE49-F238E27FC236}">
                  <a16:creationId xmlns:a16="http://schemas.microsoft.com/office/drawing/2014/main" id="{A1498C70-B2B3-3271-17CF-EC66CF845215}"/>
                </a:ext>
              </a:extLst>
            </p:cNvPr>
            <p:cNvSpPr/>
            <p:nvPr/>
          </p:nvSpPr>
          <p:spPr>
            <a:xfrm>
              <a:off x="7598866" y="3235005"/>
              <a:ext cx="1412700" cy="227700"/>
            </a:xfrm>
            <a:prstGeom prst="rect">
              <a:avLst/>
            </a:prstGeom>
            <a:solidFill>
              <a:srgbClr val="A4C5E1">
                <a:alpha val="49800"/>
              </a:srgbClr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임직원 관리 및 공지</a:t>
              </a:r>
              <a:endParaRPr sz="2800"/>
            </a:p>
          </p:txBody>
        </p:sp>
        <p:sp>
          <p:nvSpPr>
            <p:cNvPr id="74" name="Google Shape;446;g55c1003f0f543a39_117">
              <a:extLst>
                <a:ext uri="{FF2B5EF4-FFF2-40B4-BE49-F238E27FC236}">
                  <a16:creationId xmlns:a16="http://schemas.microsoft.com/office/drawing/2014/main" id="{2E44E45E-73DA-F70C-840A-EAE818B2D929}"/>
                </a:ext>
              </a:extLst>
            </p:cNvPr>
            <p:cNvSpPr/>
            <p:nvPr/>
          </p:nvSpPr>
          <p:spPr>
            <a:xfrm>
              <a:off x="7598866" y="3526120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4대 보험 신고</a:t>
              </a:r>
              <a:endParaRPr sz="2800"/>
            </a:p>
          </p:txBody>
        </p:sp>
        <p:sp>
          <p:nvSpPr>
            <p:cNvPr id="75" name="Google Shape;447;g55c1003f0f543a39_117">
              <a:extLst>
                <a:ext uri="{FF2B5EF4-FFF2-40B4-BE49-F238E27FC236}">
                  <a16:creationId xmlns:a16="http://schemas.microsoft.com/office/drawing/2014/main" id="{0CB548EA-A1F1-6BC2-E402-1494C725DE66}"/>
                </a:ext>
              </a:extLst>
            </p:cNvPr>
            <p:cNvSpPr/>
            <p:nvPr/>
          </p:nvSpPr>
          <p:spPr>
            <a:xfrm>
              <a:off x="7598866" y="3817235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증명서 발급</a:t>
              </a:r>
              <a:endParaRPr sz="2800"/>
            </a:p>
          </p:txBody>
        </p:sp>
        <p:sp>
          <p:nvSpPr>
            <p:cNvPr id="76" name="Google Shape;448;g55c1003f0f543a39_117">
              <a:extLst>
                <a:ext uri="{FF2B5EF4-FFF2-40B4-BE49-F238E27FC236}">
                  <a16:creationId xmlns:a16="http://schemas.microsoft.com/office/drawing/2014/main" id="{7D553AB9-4553-A98E-369E-3C5D03C5C763}"/>
                </a:ext>
              </a:extLst>
            </p:cNvPr>
            <p:cNvSpPr/>
            <p:nvPr/>
          </p:nvSpPr>
          <p:spPr>
            <a:xfrm>
              <a:off x="7598866" y="4108349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임직원 인센티브 관리</a:t>
              </a:r>
              <a:endParaRPr sz="2800"/>
            </a:p>
          </p:txBody>
        </p:sp>
        <p:sp>
          <p:nvSpPr>
            <p:cNvPr id="77" name="Google Shape;449;g55c1003f0f543a39_117">
              <a:extLst>
                <a:ext uri="{FF2B5EF4-FFF2-40B4-BE49-F238E27FC236}">
                  <a16:creationId xmlns:a16="http://schemas.microsoft.com/office/drawing/2014/main" id="{62A59DAF-6904-1A95-1CD2-65C2850BDAA7}"/>
                </a:ext>
              </a:extLst>
            </p:cNvPr>
            <p:cNvSpPr/>
            <p:nvPr/>
          </p:nvSpPr>
          <p:spPr>
            <a:xfrm>
              <a:off x="4192903" y="4399464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고객 클레임 관리 </a:t>
              </a:r>
              <a:endParaRPr sz="2800"/>
            </a:p>
          </p:txBody>
        </p:sp>
        <p:sp>
          <p:nvSpPr>
            <p:cNvPr id="78" name="Google Shape;450;g55c1003f0f543a39_117">
              <a:extLst>
                <a:ext uri="{FF2B5EF4-FFF2-40B4-BE49-F238E27FC236}">
                  <a16:creationId xmlns:a16="http://schemas.microsoft.com/office/drawing/2014/main" id="{61B24537-B30D-0002-7DE1-460EE44BC58D}"/>
                </a:ext>
              </a:extLst>
            </p:cNvPr>
            <p:cNvSpPr/>
            <p:nvPr/>
          </p:nvSpPr>
          <p:spPr>
            <a:xfrm>
              <a:off x="4192903" y="4690578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매출 분석</a:t>
              </a:r>
              <a:endParaRPr sz="2800"/>
            </a:p>
          </p:txBody>
        </p:sp>
        <p:sp>
          <p:nvSpPr>
            <p:cNvPr id="79" name="Google Shape;451;g55c1003f0f543a39_117">
              <a:extLst>
                <a:ext uri="{FF2B5EF4-FFF2-40B4-BE49-F238E27FC236}">
                  <a16:creationId xmlns:a16="http://schemas.microsoft.com/office/drawing/2014/main" id="{08124754-5C4F-69CE-33F4-3B3094FF3596}"/>
                </a:ext>
              </a:extLst>
            </p:cNvPr>
            <p:cNvSpPr/>
            <p:nvPr/>
          </p:nvSpPr>
          <p:spPr>
            <a:xfrm>
              <a:off x="4192903" y="4981693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Inventory 관리</a:t>
              </a:r>
              <a:endParaRPr sz="2800"/>
            </a:p>
          </p:txBody>
        </p:sp>
        <p:sp>
          <p:nvSpPr>
            <p:cNvPr id="80" name="Google Shape;452;g55c1003f0f543a39_117">
              <a:extLst>
                <a:ext uri="{FF2B5EF4-FFF2-40B4-BE49-F238E27FC236}">
                  <a16:creationId xmlns:a16="http://schemas.microsoft.com/office/drawing/2014/main" id="{A895BF51-1450-A52B-BB22-6241885DF974}"/>
                </a:ext>
              </a:extLst>
            </p:cNvPr>
            <p:cNvSpPr/>
            <p:nvPr/>
          </p:nvSpPr>
          <p:spPr>
            <a:xfrm>
              <a:off x="4192903" y="5272810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마케팅 자동화</a:t>
              </a:r>
              <a:endParaRPr sz="2800"/>
            </a:p>
          </p:txBody>
        </p:sp>
        <p:sp>
          <p:nvSpPr>
            <p:cNvPr id="81" name="Google Shape;453;g55c1003f0f543a39_117">
              <a:extLst>
                <a:ext uri="{FF2B5EF4-FFF2-40B4-BE49-F238E27FC236}">
                  <a16:creationId xmlns:a16="http://schemas.microsoft.com/office/drawing/2014/main" id="{C9524858-6BA0-F41E-F596-E6F27D3F70BF}"/>
                </a:ext>
              </a:extLst>
            </p:cNvPr>
            <p:cNvSpPr/>
            <p:nvPr/>
          </p:nvSpPr>
          <p:spPr>
            <a:xfrm>
              <a:off x="786938" y="4690578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파일 업/다운로드</a:t>
              </a:r>
              <a:endParaRPr sz="2800"/>
            </a:p>
          </p:txBody>
        </p:sp>
        <p:sp>
          <p:nvSpPr>
            <p:cNvPr id="82" name="Google Shape;454;g55c1003f0f543a39_117">
              <a:extLst>
                <a:ext uri="{FF2B5EF4-FFF2-40B4-BE49-F238E27FC236}">
                  <a16:creationId xmlns:a16="http://schemas.microsoft.com/office/drawing/2014/main" id="{63A16910-4C8F-81B1-0065-1A991BD0E4C8}"/>
                </a:ext>
              </a:extLst>
            </p:cNvPr>
            <p:cNvSpPr/>
            <p:nvPr/>
          </p:nvSpPr>
          <p:spPr>
            <a:xfrm>
              <a:off x="786938" y="4981693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백업</a:t>
              </a:r>
              <a:endParaRPr sz="2800"/>
            </a:p>
          </p:txBody>
        </p:sp>
        <p:sp>
          <p:nvSpPr>
            <p:cNvPr id="83" name="Google Shape;455;g55c1003f0f543a39_117">
              <a:extLst>
                <a:ext uri="{FF2B5EF4-FFF2-40B4-BE49-F238E27FC236}">
                  <a16:creationId xmlns:a16="http://schemas.microsoft.com/office/drawing/2014/main" id="{BD8CC6B9-BF8F-1D33-7A21-348886EF2194}"/>
                </a:ext>
              </a:extLst>
            </p:cNvPr>
            <p:cNvSpPr/>
            <p:nvPr/>
          </p:nvSpPr>
          <p:spPr>
            <a:xfrm>
              <a:off x="786938" y="5272808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파일/폴더 관리</a:t>
              </a:r>
              <a:endParaRPr sz="2800"/>
            </a:p>
          </p:txBody>
        </p:sp>
        <p:sp>
          <p:nvSpPr>
            <p:cNvPr id="84" name="Google Shape;456;g55c1003f0f543a39_117">
              <a:extLst>
                <a:ext uri="{FF2B5EF4-FFF2-40B4-BE49-F238E27FC236}">
                  <a16:creationId xmlns:a16="http://schemas.microsoft.com/office/drawing/2014/main" id="{E91F9A87-1CB1-96C3-EB45-CA7F831CBC1E}"/>
                </a:ext>
              </a:extLst>
            </p:cNvPr>
            <p:cNvSpPr/>
            <p:nvPr/>
          </p:nvSpPr>
          <p:spPr>
            <a:xfrm>
              <a:off x="786938" y="5563924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Data 수집 및 정제</a:t>
              </a:r>
              <a:endParaRPr sz="2800"/>
            </a:p>
          </p:txBody>
        </p:sp>
        <p:sp>
          <p:nvSpPr>
            <p:cNvPr id="85" name="Google Shape;457;g55c1003f0f543a39_117">
              <a:extLst>
                <a:ext uri="{FF2B5EF4-FFF2-40B4-BE49-F238E27FC236}">
                  <a16:creationId xmlns:a16="http://schemas.microsoft.com/office/drawing/2014/main" id="{8F90A689-B4EC-4BC9-9202-28B51F1EFC78}"/>
                </a:ext>
              </a:extLst>
            </p:cNvPr>
            <p:cNvSpPr/>
            <p:nvPr/>
          </p:nvSpPr>
          <p:spPr>
            <a:xfrm>
              <a:off x="786938" y="4399464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외부 시스템 데이터 수집</a:t>
              </a:r>
              <a:endParaRPr sz="2800"/>
            </a:p>
          </p:txBody>
        </p:sp>
        <p:sp>
          <p:nvSpPr>
            <p:cNvPr id="86" name="Google Shape;458;g55c1003f0f543a39_117">
              <a:extLst>
                <a:ext uri="{FF2B5EF4-FFF2-40B4-BE49-F238E27FC236}">
                  <a16:creationId xmlns:a16="http://schemas.microsoft.com/office/drawing/2014/main" id="{9833F013-467D-3ECD-1874-FB41D91E4493}"/>
                </a:ext>
              </a:extLst>
            </p:cNvPr>
            <p:cNvSpPr/>
            <p:nvPr/>
          </p:nvSpPr>
          <p:spPr>
            <a:xfrm>
              <a:off x="2489919" y="2943891"/>
              <a:ext cx="1412700" cy="227700"/>
            </a:xfrm>
            <a:prstGeom prst="rect">
              <a:avLst/>
            </a:prstGeom>
            <a:solidFill>
              <a:srgbClr val="A4C5E1">
                <a:alpha val="49800"/>
              </a:srgbClr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재고 수불 관리</a:t>
              </a:r>
              <a:endParaRPr sz="2800"/>
            </a:p>
          </p:txBody>
        </p:sp>
        <p:sp>
          <p:nvSpPr>
            <p:cNvPr id="87" name="Google Shape;459;g55c1003f0f543a39_117">
              <a:extLst>
                <a:ext uri="{FF2B5EF4-FFF2-40B4-BE49-F238E27FC236}">
                  <a16:creationId xmlns:a16="http://schemas.microsoft.com/office/drawing/2014/main" id="{152FFD11-50E5-A2D8-DDF4-FA605578ADF1}"/>
                </a:ext>
              </a:extLst>
            </p:cNvPr>
            <p:cNvSpPr/>
            <p:nvPr/>
          </p:nvSpPr>
          <p:spPr>
            <a:xfrm>
              <a:off x="2489919" y="3235005"/>
              <a:ext cx="1412700" cy="227700"/>
            </a:xfrm>
            <a:prstGeom prst="rect">
              <a:avLst/>
            </a:prstGeom>
            <a:solidFill>
              <a:srgbClr val="A4C5E1">
                <a:alpha val="49800"/>
              </a:srgbClr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원가 관리</a:t>
              </a:r>
              <a:endParaRPr sz="105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460;g55c1003f0f543a39_117">
              <a:extLst>
                <a:ext uri="{FF2B5EF4-FFF2-40B4-BE49-F238E27FC236}">
                  <a16:creationId xmlns:a16="http://schemas.microsoft.com/office/drawing/2014/main" id="{A5C9408E-1C90-BE00-C92B-D09BE82A52AB}"/>
                </a:ext>
              </a:extLst>
            </p:cNvPr>
            <p:cNvSpPr/>
            <p:nvPr/>
          </p:nvSpPr>
          <p:spPr>
            <a:xfrm>
              <a:off x="5895884" y="3526120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구매 오더 관리</a:t>
              </a:r>
              <a:endParaRPr sz="2800"/>
            </a:p>
          </p:txBody>
        </p:sp>
        <p:sp>
          <p:nvSpPr>
            <p:cNvPr id="89" name="Google Shape;461;g55c1003f0f543a39_117">
              <a:extLst>
                <a:ext uri="{FF2B5EF4-FFF2-40B4-BE49-F238E27FC236}">
                  <a16:creationId xmlns:a16="http://schemas.microsoft.com/office/drawing/2014/main" id="{ED8B1873-6C0D-EAD9-EA71-FE19D44739D2}"/>
                </a:ext>
              </a:extLst>
            </p:cNvPr>
            <p:cNvSpPr/>
            <p:nvPr/>
          </p:nvSpPr>
          <p:spPr>
            <a:xfrm>
              <a:off x="5895884" y="3817235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50" b="1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법인카드 사용내역 대사</a:t>
              </a:r>
              <a:endParaRPr sz="2800"/>
            </a:p>
          </p:txBody>
        </p:sp>
        <p:sp>
          <p:nvSpPr>
            <p:cNvPr id="90" name="Google Shape;462;g55c1003f0f543a39_117">
              <a:extLst>
                <a:ext uri="{FF2B5EF4-FFF2-40B4-BE49-F238E27FC236}">
                  <a16:creationId xmlns:a16="http://schemas.microsoft.com/office/drawing/2014/main" id="{5465C786-A1BC-0CC2-E45C-8C7BFF6D369C}"/>
                </a:ext>
              </a:extLst>
            </p:cNvPr>
            <p:cNvSpPr/>
            <p:nvPr/>
          </p:nvSpPr>
          <p:spPr>
            <a:xfrm>
              <a:off x="5895884" y="4108349"/>
              <a:ext cx="1412700" cy="227700"/>
            </a:xfrm>
            <a:prstGeom prst="rect">
              <a:avLst/>
            </a:prstGeom>
            <a:solidFill>
              <a:srgbClr val="D8E2F3"/>
            </a:solidFill>
            <a:ln w="9525" cap="flat" cmpd="sng">
              <a:solidFill>
                <a:srgbClr val="0070C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360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000" b="1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카드 매출 금액 입금 내역 대사</a:t>
              </a:r>
              <a:endParaRPr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08566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2303A-3306-6A08-1AA8-D9DA1B6DE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6EF244D1-6C12-5F44-2956-93CFB24667CC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85483694-39BE-9678-28A4-2EB4A9D4C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9FE463B-7A8A-B757-A23F-003952383964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69E6DA8D-A537-E331-6DC4-FDA9F03CF7C7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16D81A2-8CFF-7C2E-64AD-220811911F01}"/>
              </a:ext>
            </a:extLst>
          </p:cNvPr>
          <p:cNvSpPr/>
          <p:nvPr/>
        </p:nvSpPr>
        <p:spPr>
          <a:xfrm>
            <a:off x="688975" y="714057"/>
            <a:ext cx="10814050" cy="583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프로젝트 확산 전략 수립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2692FAD-1A9C-38E4-9ADD-417EF9A9B46E}"/>
              </a:ext>
            </a:extLst>
          </p:cNvPr>
          <p:cNvGrpSpPr/>
          <p:nvPr/>
        </p:nvGrpSpPr>
        <p:grpSpPr>
          <a:xfrm>
            <a:off x="688975" y="1527895"/>
            <a:ext cx="10814050" cy="836333"/>
            <a:chOff x="688975" y="1235373"/>
            <a:chExt cx="10814050" cy="83633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1D6660B-B015-DF87-9D67-926BBD70CD67}"/>
                </a:ext>
              </a:extLst>
            </p:cNvPr>
            <p:cNvSpPr/>
            <p:nvPr/>
          </p:nvSpPr>
          <p:spPr>
            <a:xfrm>
              <a:off x="688975" y="1235373"/>
              <a:ext cx="10814050" cy="8363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58E2E51-465D-C262-8BBE-B92E6479CB40}"/>
                </a:ext>
              </a:extLst>
            </p:cNvPr>
            <p:cNvSpPr/>
            <p:nvPr/>
          </p:nvSpPr>
          <p:spPr>
            <a:xfrm>
              <a:off x="789851" y="1321189"/>
              <a:ext cx="10612299" cy="5834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추가적인 연계기술을 도입하여 반복적인 업무 자동화 뿐 아니라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&lt;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고객응대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업무지원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전사솔루션 관리 등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&gt;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더 복잡하고 다양한 일도 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RPA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화 할 수 있습니다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.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39AAA9-C384-189E-C512-14346295CBE4}"/>
              </a:ext>
            </a:extLst>
          </p:cNvPr>
          <p:cNvSpPr/>
          <p:nvPr/>
        </p:nvSpPr>
        <p:spPr>
          <a:xfrm>
            <a:off x="682888" y="3346725"/>
            <a:ext cx="2607165" cy="3600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연계 기술 도입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C7A18A0-7FDD-702F-5B89-CCA3A29E83F4}"/>
              </a:ext>
            </a:extLst>
          </p:cNvPr>
          <p:cNvSpPr/>
          <p:nvPr/>
        </p:nvSpPr>
        <p:spPr>
          <a:xfrm>
            <a:off x="3379370" y="2568531"/>
            <a:ext cx="2520000" cy="716951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사무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분석 업무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6AC149-BE9B-388D-3ABB-B2A61D3D66B6}"/>
              </a:ext>
            </a:extLst>
          </p:cNvPr>
          <p:cNvSpPr/>
          <p:nvPr/>
        </p:nvSpPr>
        <p:spPr>
          <a:xfrm>
            <a:off x="5986380" y="2568532"/>
            <a:ext cx="2520000" cy="716951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업무별 연결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3144793-46CB-292C-7412-5376F726D30C}"/>
              </a:ext>
            </a:extLst>
          </p:cNvPr>
          <p:cNvSpPr/>
          <p:nvPr/>
        </p:nvSpPr>
        <p:spPr>
          <a:xfrm>
            <a:off x="8594544" y="2568531"/>
            <a:ext cx="2520000" cy="716951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전사 적용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E707F4-E6A3-FDD3-37EA-15989BE81017}"/>
              </a:ext>
            </a:extLst>
          </p:cNvPr>
          <p:cNvSpPr/>
          <p:nvPr/>
        </p:nvSpPr>
        <p:spPr>
          <a:xfrm>
            <a:off x="682888" y="3815053"/>
            <a:ext cx="2607165" cy="72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         OCR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9419BE-70FD-C784-B150-CCC780879D2C}"/>
              </a:ext>
            </a:extLst>
          </p:cNvPr>
          <p:cNvSpPr/>
          <p:nvPr/>
        </p:nvSpPr>
        <p:spPr>
          <a:xfrm>
            <a:off x="682888" y="4670362"/>
            <a:ext cx="2607165" cy="72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     </a:t>
            </a:r>
            <a:r>
              <a:rPr kumimoji="0" lang="ko-KR" alt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챗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GPT/RAG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364EB83-AC07-53F4-F1AE-57659094CA47}"/>
              </a:ext>
            </a:extLst>
          </p:cNvPr>
          <p:cNvSpPr/>
          <p:nvPr/>
        </p:nvSpPr>
        <p:spPr>
          <a:xfrm>
            <a:off x="682888" y="5525671"/>
            <a:ext cx="2607165" cy="720000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           </a:t>
            </a:r>
            <a:r>
              <a:rPr kumimoji="0" lang="ko-KR" altLang="en-US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대쉬보드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F2B0EF-C0C4-5CBD-66B7-289A6F76D6EE}"/>
              </a:ext>
            </a:extLst>
          </p:cNvPr>
          <p:cNvSpPr/>
          <p:nvPr/>
        </p:nvSpPr>
        <p:spPr>
          <a:xfrm>
            <a:off x="3378217" y="3815053"/>
            <a:ext cx="2520000" cy="720000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OCR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활용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세무신고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대량 발생 대응 자동화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1F4A52-ECD4-EFFF-9F1B-4C877EDD9717}"/>
              </a:ext>
            </a:extLst>
          </p:cNvPr>
          <p:cNvSpPr/>
          <p:nvPr/>
        </p:nvSpPr>
        <p:spPr>
          <a:xfrm>
            <a:off x="3378217" y="4670362"/>
            <a:ext cx="2520000" cy="720000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채팅창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활용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업무자료 탐색 지원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D337FD-2E28-08C8-1256-0C7C4FE0AA6A}"/>
              </a:ext>
            </a:extLst>
          </p:cNvPr>
          <p:cNvSpPr/>
          <p:nvPr/>
        </p:nvSpPr>
        <p:spPr>
          <a:xfrm>
            <a:off x="3378217" y="5525671"/>
            <a:ext cx="2520000" cy="720000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부서 내 보고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분석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현황 점검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83ADCDB-97AC-4B39-BF71-176F108D151B}"/>
              </a:ext>
            </a:extLst>
          </p:cNvPr>
          <p:cNvSpPr/>
          <p:nvPr/>
        </p:nvSpPr>
        <p:spPr>
          <a:xfrm>
            <a:off x="5986380" y="3815053"/>
            <a:ext cx="2520000" cy="720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비정형 기업서류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문서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등록 지원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2CCE7F-C5F4-F196-0459-8B40C064154F}"/>
              </a:ext>
            </a:extLst>
          </p:cNvPr>
          <p:cNvSpPr/>
          <p:nvPr/>
        </p:nvSpPr>
        <p:spPr>
          <a:xfrm>
            <a:off x="5986380" y="4670362"/>
            <a:ext cx="2520000" cy="720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부서별 유관업무 탐색 지원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챗봇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자연어 리딩 통한 연관 자료 도출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31BA2C5-BA87-B114-9EFE-F53C33DB4D6A}"/>
              </a:ext>
            </a:extLst>
          </p:cNvPr>
          <p:cNvSpPr/>
          <p:nvPr/>
        </p:nvSpPr>
        <p:spPr>
          <a:xfrm>
            <a:off x="5986380" y="5525671"/>
            <a:ext cx="2520000" cy="720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부서 통합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대쉬보드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1D67F3D-80E9-3134-81D5-5AD85756AEB8}"/>
              </a:ext>
            </a:extLst>
          </p:cNvPr>
          <p:cNvSpPr/>
          <p:nvPr/>
        </p:nvSpPr>
        <p:spPr>
          <a:xfrm>
            <a:off x="8609758" y="3815053"/>
            <a:ext cx="25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해외무역 문서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OCR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통역 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국내사례 비교분석 등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3EBB296-1EC1-2D0B-973E-4B5A38703149}"/>
              </a:ext>
            </a:extLst>
          </p:cNvPr>
          <p:cNvSpPr/>
          <p:nvPr/>
        </p:nvSpPr>
        <p:spPr>
          <a:xfrm>
            <a:off x="8609758" y="4670362"/>
            <a:ext cx="25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고객사 문의 응대 자동화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21593-4755-902C-B171-D8549C76D4C5}"/>
              </a:ext>
            </a:extLst>
          </p:cNvPr>
          <p:cNvSpPr/>
          <p:nvPr/>
        </p:nvSpPr>
        <p:spPr>
          <a:xfrm>
            <a:off x="8609758" y="5525671"/>
            <a:ext cx="2520000" cy="720000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전국 지사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업무현황 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대쉬보드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358F1EF-A7BD-35D4-7FE1-2046E3D152FB}"/>
              </a:ext>
            </a:extLst>
          </p:cNvPr>
          <p:cNvSpPr/>
          <p:nvPr/>
        </p:nvSpPr>
        <p:spPr>
          <a:xfrm>
            <a:off x="3378216" y="3167601"/>
            <a:ext cx="8124809" cy="716951"/>
          </a:xfrm>
          <a:prstGeom prst="rightArrow">
            <a:avLst/>
          </a:prstGeom>
          <a:solidFill>
            <a:srgbClr val="002060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전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후방 업무자동화 추진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//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비용감소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업무력향상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핵심역량 강화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AFE8EDC-56EF-D4BD-2C4F-6A605CC854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914" y="4691113"/>
            <a:ext cx="655767" cy="65576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E70094F-D6FC-110F-AE38-4143AFFFD28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913" y="3849141"/>
            <a:ext cx="655767" cy="65576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DD17E02-B0B5-B8C5-6FBA-B68431CB2B8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0556" y1="48611" x2="60556" y2="48611"/>
                        <a14:foregroundMark x1="73611" y1="47500" x2="73611" y2="47500"/>
                        <a14:foregroundMark x1="67500" y1="38889" x2="67500" y2="38889"/>
                        <a14:foregroundMark x1="45556" y1="51111" x2="45556" y2="51111"/>
                        <a14:foregroundMark x1="36667" y1="54167" x2="36667" y2="54167"/>
                        <a14:foregroundMark x1="29444" y1="52778" x2="29444" y2="52778"/>
                        <a14:foregroundMark x1="23611" y1="56667" x2="23611" y2="56667"/>
                        <a14:foregroundMark x1="37500" y1="44722" x2="37500" y2="44722"/>
                        <a14:foregroundMark x1="84444" y1="43889" x2="84444" y2="4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24" y="5299654"/>
            <a:ext cx="1238149" cy="12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70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03DFE-41B4-800C-67D4-B264DCFEC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9CE2958C-6504-7FBE-564A-D29693ED209E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52178714-359E-7CC9-61E3-53A2B9181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33FA294-3582-CC52-5201-ED5BB010D898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F03E94B1-28A4-6B07-1662-1EC588FBBF6E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666250-BB21-9024-2D39-9B1BBF31EB8C}"/>
              </a:ext>
            </a:extLst>
          </p:cNvPr>
          <p:cNvSpPr/>
          <p:nvPr/>
        </p:nvSpPr>
        <p:spPr>
          <a:xfrm>
            <a:off x="688975" y="714057"/>
            <a:ext cx="10814050" cy="667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RPA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운영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|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RPA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의 안정적인 도입과 운영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확산을 위해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3DFAE6E-3E5D-EF3C-6F64-7EFB1C4C41B7}"/>
              </a:ext>
            </a:extLst>
          </p:cNvPr>
          <p:cNvGrpSpPr/>
          <p:nvPr/>
        </p:nvGrpSpPr>
        <p:grpSpPr>
          <a:xfrm>
            <a:off x="688975" y="1527896"/>
            <a:ext cx="10814050" cy="601960"/>
            <a:chOff x="688975" y="1235373"/>
            <a:chExt cx="10814050" cy="83633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8539C39-4B4F-A8D5-6556-26EE9B00872C}"/>
                </a:ext>
              </a:extLst>
            </p:cNvPr>
            <p:cNvSpPr/>
            <p:nvPr/>
          </p:nvSpPr>
          <p:spPr>
            <a:xfrm>
              <a:off x="688975" y="1235373"/>
              <a:ext cx="10814050" cy="8363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C1E886-2041-5DC4-7917-A4738F9C7CA8}"/>
                </a:ext>
              </a:extLst>
            </p:cNvPr>
            <p:cNvSpPr/>
            <p:nvPr/>
          </p:nvSpPr>
          <p:spPr>
            <a:xfrm>
              <a:off x="789851" y="1321189"/>
              <a:ext cx="10612299" cy="5834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RPA 1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차 도입이 안정적으로 운영되기 위해서는 지속 발생되는 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&lt;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업무 변경 대응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개발 수정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&gt;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등이 필요합니다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.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2B36D35-4443-7AE1-AF67-C3F969FB3B01}"/>
              </a:ext>
            </a:extLst>
          </p:cNvPr>
          <p:cNvGrpSpPr/>
          <p:nvPr/>
        </p:nvGrpSpPr>
        <p:grpSpPr>
          <a:xfrm>
            <a:off x="1261069" y="2308015"/>
            <a:ext cx="9669858" cy="4190755"/>
            <a:chOff x="1332164" y="2572119"/>
            <a:chExt cx="9669858" cy="3045150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0A65B060-D086-B78B-4B5A-3394801E318D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1332164" y="5041269"/>
              <a:ext cx="2196000" cy="576000"/>
            </a:xfrm>
            <a:prstGeom prst="rect">
              <a:avLst/>
            </a:prstGeom>
            <a:solidFill>
              <a:srgbClr val="002060"/>
            </a:solidFill>
            <a:ln w="9525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/>
            <a:p>
              <a:pPr algn="ctr" defTabSz="708931"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</a:pPr>
              <a:r>
                <a:rPr lang="ko-KR" altLang="en-US" sz="1400" b="1" kern="0" dirty="0">
                  <a:solidFill>
                    <a:prstClr val="white"/>
                  </a:solidFill>
                  <a:latin typeface="+mn-ea"/>
                  <a:sym typeface="맑은 고딕"/>
                </a:rPr>
                <a:t>전사</a:t>
              </a:r>
              <a:r>
                <a:rPr lang="en-US" altLang="ko-KR" sz="1400" b="1" kern="0" dirty="0">
                  <a:solidFill>
                    <a:prstClr val="white"/>
                  </a:solidFill>
                  <a:latin typeface="+mn-ea"/>
                  <a:sym typeface="맑은 고딕"/>
                </a:rPr>
                <a:t>, </a:t>
              </a:r>
              <a:r>
                <a:rPr lang="ko-KR" altLang="en-US" sz="1400" b="1" kern="0" dirty="0">
                  <a:solidFill>
                    <a:prstClr val="white"/>
                  </a:solidFill>
                  <a:latin typeface="+mn-ea"/>
                  <a:sym typeface="맑은 고딕"/>
                </a:rPr>
                <a:t>고객사 확산 운영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09AE0198-F514-FDF2-8B00-54DDC39FD3E7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1332164" y="4387874"/>
              <a:ext cx="2196000" cy="576000"/>
            </a:xfrm>
            <a:prstGeom prst="rect">
              <a:avLst/>
            </a:prstGeom>
            <a:solidFill>
              <a:srgbClr val="002060"/>
            </a:solidFill>
            <a:ln w="9525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/>
            <a:p>
              <a:pPr algn="ctr" defTabSz="708931"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</a:pPr>
              <a:r>
                <a:rPr lang="ko-KR" altLang="en-US" sz="1400" b="1" kern="0" dirty="0">
                  <a:solidFill>
                    <a:prstClr val="white"/>
                  </a:solidFill>
                  <a:latin typeface="+mn-ea"/>
                  <a:sym typeface="맑은 고딕"/>
                </a:rPr>
                <a:t>과제 추가 개발 운영</a:t>
              </a:r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FBDAA06E-C56C-14FC-BA3C-75AB2D3951AC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1332164" y="3009084"/>
              <a:ext cx="2196000" cy="648000"/>
            </a:xfrm>
            <a:prstGeom prst="rect">
              <a:avLst/>
            </a:prstGeom>
            <a:solidFill>
              <a:srgbClr val="002060"/>
            </a:solidFill>
            <a:ln w="9525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/>
            <a:p>
              <a:pPr algn="ctr" defTabSz="708931"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</a:pPr>
              <a:r>
                <a:rPr lang="ko-KR" altLang="en-US" sz="1400" b="1" kern="0" dirty="0">
                  <a:solidFill>
                    <a:prstClr val="white"/>
                  </a:solidFill>
                  <a:latin typeface="+mn-ea"/>
                  <a:sym typeface="맑은 고딕"/>
                </a:rPr>
                <a:t>변경사항 개발대응</a:t>
              </a: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25540412-51E9-B653-2E11-F1C26D0F2743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3712977" y="5041269"/>
              <a:ext cx="7272000" cy="5760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>
              <a:lvl1pPr algn="l" eaLnBrk="0" hangingPunct="0">
                <a:spcBef>
                  <a:spcPct val="20000"/>
                </a:spcBef>
                <a:buClr>
                  <a:srgbClr val="FFD200"/>
                </a:buClr>
                <a:buSzPct val="75000"/>
                <a:buFont typeface="Arial" charset="0"/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 marL="241300" indent="-239713" algn="l" eaLnBrk="0" hangingPunct="0">
                <a:spcBef>
                  <a:spcPct val="20000"/>
                </a:spcBef>
                <a:buClr>
                  <a:srgbClr val="FFD200"/>
                </a:buClr>
                <a:buSzPct val="75000"/>
                <a:buFont typeface="Arial" charset="0"/>
                <a:defRPr sz="1400" b="1">
                  <a:solidFill>
                    <a:schemeClr val="hlink"/>
                  </a:solidFill>
                  <a:latin typeface="Arial" charset="0"/>
                </a:defRPr>
              </a:lvl2pPr>
              <a:lvl3pPr marL="479425" indent="-236538" algn="l" eaLnBrk="0" hangingPunct="0">
                <a:spcBef>
                  <a:spcPct val="20000"/>
                </a:spcBef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 marL="717550" indent="-358775" algn="l" eaLnBrk="0" hangingPunct="0">
                <a:spcBef>
                  <a:spcPct val="20000"/>
                </a:spcBef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 marL="1079500" indent="-360363" algn="l" eaLnBrk="0" hangingPunct="0">
                <a:spcBef>
                  <a:spcPct val="20000"/>
                </a:spcBef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15367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19939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24511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29083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R="0" lvl="0" algn="l" defTabSz="708931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④ 사내 업무 자동화에 이어 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+mn-ea"/>
                  <a:sym typeface="맑은 고딕"/>
                </a:rPr>
                <a:t>전사확장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+mn-ea"/>
                  <a:sym typeface="맑은 고딕"/>
                </a:rPr>
                <a:t>, 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+mn-ea"/>
                  <a:sym typeface="맑은 고딕"/>
                </a:rPr>
                <a:t>리포팅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+mn-ea"/>
                  <a:sym typeface="맑은 고딕"/>
                </a:rPr>
                <a:t>, 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+mn-ea"/>
                  <a:sym typeface="맑은 고딕"/>
                </a:rPr>
                <a:t>고객사 자동발송 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등 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2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차 업무 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RPA 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대응</a:t>
              </a:r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99A793BE-20C1-FC44-D1AB-EBBE3ED55876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3712977" y="4387874"/>
              <a:ext cx="7272000" cy="5760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>
              <a:lvl1pPr algn="l" eaLnBrk="0" hangingPunct="0">
                <a:spcBef>
                  <a:spcPct val="20000"/>
                </a:spcBef>
                <a:buClr>
                  <a:srgbClr val="FFD200"/>
                </a:buClr>
                <a:buSzPct val="75000"/>
                <a:buFont typeface="Arial" charset="0"/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 marL="241300" indent="-239713" algn="l" eaLnBrk="0" hangingPunct="0">
                <a:spcBef>
                  <a:spcPct val="20000"/>
                </a:spcBef>
                <a:buClr>
                  <a:srgbClr val="FFD200"/>
                </a:buClr>
                <a:buSzPct val="75000"/>
                <a:buFont typeface="Arial" charset="0"/>
                <a:defRPr sz="1400" b="1">
                  <a:solidFill>
                    <a:schemeClr val="hlink"/>
                  </a:solidFill>
                  <a:latin typeface="Arial" charset="0"/>
                </a:defRPr>
              </a:lvl2pPr>
              <a:lvl3pPr marL="479425" indent="-236538" algn="l" eaLnBrk="0" hangingPunct="0">
                <a:spcBef>
                  <a:spcPct val="20000"/>
                </a:spcBef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 marL="717550" indent="-358775" algn="l" eaLnBrk="0" hangingPunct="0">
                <a:spcBef>
                  <a:spcPct val="20000"/>
                </a:spcBef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 marL="1079500" indent="-360363" algn="l" eaLnBrk="0" hangingPunct="0">
                <a:spcBef>
                  <a:spcPct val="20000"/>
                </a:spcBef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15367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19939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24511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29083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R="0" lvl="0" algn="l" defTabSz="708931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③ </a:t>
              </a:r>
              <a:r>
                <a:rPr lang="ko-KR" altLang="en-US" sz="1400" b="1" kern="0" dirty="0">
                  <a:solidFill>
                    <a:prstClr val="black"/>
                  </a:solidFill>
                  <a:latin typeface="+mn-ea"/>
                  <a:sym typeface="맑은 고딕"/>
                </a:rPr>
                <a:t>기존 데이터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 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이외에 다른 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+mn-ea"/>
                  <a:sym typeface="맑은 고딕"/>
                </a:rPr>
                <a:t>데이터 출처 확대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에 따른 추가개발 대응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AF8AE083-B4E3-29B3-6C48-347A4F6B333C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712977" y="3009084"/>
              <a:ext cx="7272000" cy="6480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9525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/>
            <a:p>
              <a:pPr marR="0" lvl="0" defTabSz="708931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① 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+mn-ea"/>
                  <a:sym typeface="맑은 고딕"/>
                </a:rPr>
                <a:t>변경사항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에 따른 개발업무 대응 가능</a:t>
              </a: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B6E662A4-8417-2857-18BB-553823194EBE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3712977" y="3734479"/>
              <a:ext cx="7272000" cy="5760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/>
            <a:p>
              <a:pPr marR="0" lvl="0" defTabSz="708931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② 이슈 발생시 경영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/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재무 지식을 가진 컨설턴트들의 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+mn-ea"/>
                  <a:sym typeface="맑은 고딕"/>
                </a:rPr>
                <a:t>RPA 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highlight>
                    <a:srgbClr val="FFFF00"/>
                  </a:highlight>
                  <a:uLnTx/>
                  <a:uFillTx/>
                  <a:latin typeface="+mn-ea"/>
                  <a:sym typeface="맑은 고딕"/>
                </a:rPr>
                <a:t>활용 인사이트 제공</a:t>
              </a:r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9C68CA23-C3F9-08E9-9E24-85E56AD23987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1332164" y="3734479"/>
              <a:ext cx="2196000" cy="576000"/>
            </a:xfrm>
            <a:prstGeom prst="rect">
              <a:avLst/>
            </a:prstGeom>
            <a:solidFill>
              <a:srgbClr val="002060"/>
            </a:solidFill>
            <a:ln w="9525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/>
            <a:p>
              <a:pPr algn="ctr" defTabSz="708931"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</a:pPr>
              <a:r>
                <a:rPr lang="ko-KR" altLang="en-US" sz="1400" b="1" kern="0" dirty="0">
                  <a:solidFill>
                    <a:prstClr val="white"/>
                  </a:solidFill>
                  <a:latin typeface="+mn-ea"/>
                  <a:sym typeface="맑은 고딕"/>
                </a:rPr>
                <a:t>변경사항 업무대응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3323BCE-32D6-CD73-322F-5CF9BAD6B483}"/>
                </a:ext>
              </a:extLst>
            </p:cNvPr>
            <p:cNvSpPr/>
            <p:nvPr/>
          </p:nvSpPr>
          <p:spPr>
            <a:xfrm>
              <a:off x="1332356" y="2572119"/>
              <a:ext cx="2196000" cy="3600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A28A"/>
                </a:buClr>
                <a:buSzTx/>
                <a:buFont typeface="Times" pitchFamily="18" charset="0"/>
                <a:buNone/>
                <a:tabLst/>
                <a:defRPr/>
              </a:pPr>
              <a:r>
                <a:rPr kumimoji="0" lang="ko-KR" altLang="en-US" sz="1600" b="1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주요 기대효과</a:t>
              </a:r>
              <a:endParaRPr kumimoji="0" lang="en-GB" altLang="en-US" sz="160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7743B68E-6538-8042-48D7-98A3950E4180}"/>
                </a:ext>
              </a:extLst>
            </p:cNvPr>
            <p:cNvCxnSpPr>
              <a:cxnSpLocks/>
            </p:cNvCxnSpPr>
            <p:nvPr/>
          </p:nvCxnSpPr>
          <p:spPr>
            <a:xfrm>
              <a:off x="1332164" y="2917973"/>
              <a:ext cx="2196000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1075E8B-E3D0-B3C4-376A-AA3F9D4E4883}"/>
                </a:ext>
              </a:extLst>
            </p:cNvPr>
            <p:cNvSpPr/>
            <p:nvPr/>
          </p:nvSpPr>
          <p:spPr>
            <a:xfrm>
              <a:off x="3730022" y="2572119"/>
              <a:ext cx="7272000" cy="3600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A28A"/>
                </a:buClr>
                <a:buSzTx/>
                <a:buFont typeface="Times" pitchFamily="18" charset="0"/>
                <a:buNone/>
                <a:tabLst/>
                <a:defRPr/>
              </a:pPr>
              <a:r>
                <a:rPr kumimoji="0" lang="ko-KR" altLang="en-US" sz="1600" b="1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상세 효과</a:t>
              </a:r>
              <a:endParaRPr kumimoji="0" lang="en-GB" altLang="en-US" sz="160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5BD12C3-E412-6C46-1330-9203DAFC09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5472" y="2917973"/>
              <a:ext cx="7272000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37449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98B90-BF18-01EE-C5A6-9D03CCFCC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1F6A7E-D8EE-0503-64D2-302342F33666}"/>
              </a:ext>
            </a:extLst>
          </p:cNvPr>
          <p:cNvGrpSpPr/>
          <p:nvPr/>
        </p:nvGrpSpPr>
        <p:grpSpPr>
          <a:xfrm>
            <a:off x="-1" y="-18906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E4E88310-98DB-F552-AE51-AA385A4F6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D81DED0-E9AB-A936-3C84-5E4DA234D052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46FF2C66-3112-6CDA-E812-7B6B7CCFF149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2F4439-180F-BAB7-049E-3FF26CB3FB0E}"/>
              </a:ext>
            </a:extLst>
          </p:cNvPr>
          <p:cNvSpPr/>
          <p:nvPr/>
        </p:nvSpPr>
        <p:spPr>
          <a:xfrm>
            <a:off x="688975" y="714057"/>
            <a:ext cx="10814050" cy="667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Hyper Automation |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RPA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로 그치지 않고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, HLENG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가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DX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선도기업이 되기 위한 전략 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F87B48F-8BEC-003A-7967-0C8B88A17B95}"/>
              </a:ext>
            </a:extLst>
          </p:cNvPr>
          <p:cNvGrpSpPr/>
          <p:nvPr/>
        </p:nvGrpSpPr>
        <p:grpSpPr>
          <a:xfrm>
            <a:off x="987972" y="1524001"/>
            <a:ext cx="10300138" cy="4974770"/>
            <a:chOff x="1332164" y="2572119"/>
            <a:chExt cx="9669858" cy="3045150"/>
          </a:xfrm>
        </p:grpSpPr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A1A5FAF9-B8C9-B8D8-2833-B6986A05A803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1332164" y="5041269"/>
              <a:ext cx="2196000" cy="576000"/>
            </a:xfrm>
            <a:prstGeom prst="rect">
              <a:avLst/>
            </a:prstGeom>
            <a:solidFill>
              <a:srgbClr val="002060"/>
            </a:solidFill>
            <a:ln w="9525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/>
            <a:p>
              <a:pPr algn="ctr" defTabSz="708931"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</a:pPr>
              <a:r>
                <a:rPr lang="ko-KR" altLang="en-US" sz="1600" b="1" kern="0" dirty="0">
                  <a:solidFill>
                    <a:prstClr val="white"/>
                  </a:solidFill>
                  <a:latin typeface="+mn-ea"/>
                  <a:sym typeface="맑은 고딕"/>
                </a:rPr>
                <a:t>전사 확산 교육</a:t>
              </a: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2F1CF281-9637-E585-2E6F-DF6FDAC9BC7A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1332164" y="4387874"/>
              <a:ext cx="2196000" cy="576000"/>
            </a:xfrm>
            <a:prstGeom prst="rect">
              <a:avLst/>
            </a:prstGeom>
            <a:solidFill>
              <a:srgbClr val="002060"/>
            </a:solidFill>
            <a:ln w="9525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/>
            <a:p>
              <a:pPr algn="ctr" defTabSz="708931"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</a:pPr>
              <a:r>
                <a:rPr lang="ko-KR" altLang="en-US" sz="1600" b="1" kern="0" dirty="0">
                  <a:solidFill>
                    <a:prstClr val="white"/>
                  </a:solidFill>
                  <a:latin typeface="+mn-ea"/>
                  <a:sym typeface="맑은 고딕"/>
                </a:rPr>
                <a:t>유지보수 및 운영</a:t>
              </a:r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EA49C52D-A950-E624-E464-8C0B8E9153DA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1332164" y="3009084"/>
              <a:ext cx="2196000" cy="648000"/>
            </a:xfrm>
            <a:prstGeom prst="rect">
              <a:avLst/>
            </a:prstGeom>
            <a:solidFill>
              <a:srgbClr val="002060"/>
            </a:solidFill>
            <a:ln w="9525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/>
            <a:p>
              <a:pPr algn="ctr" defTabSz="708931"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</a:pPr>
              <a:r>
                <a:rPr lang="ko-KR" altLang="en-US" sz="1600" b="1" kern="0" dirty="0">
                  <a:solidFill>
                    <a:prstClr val="white"/>
                  </a:solidFill>
                  <a:latin typeface="+mn-ea"/>
                  <a:sym typeface="맑은 고딕"/>
                </a:rPr>
                <a:t>신규 </a:t>
              </a:r>
              <a:r>
                <a:rPr lang="en-US" altLang="ko-KR" sz="1600" b="1" kern="0" dirty="0">
                  <a:solidFill>
                    <a:prstClr val="white"/>
                  </a:solidFill>
                  <a:latin typeface="+mn-ea"/>
                  <a:sym typeface="맑은 고딕"/>
                </a:rPr>
                <a:t>RPA </a:t>
              </a:r>
              <a:r>
                <a:rPr lang="ko-KR" altLang="en-US" sz="1600" b="1" kern="0" dirty="0">
                  <a:solidFill>
                    <a:prstClr val="white"/>
                  </a:solidFill>
                  <a:latin typeface="+mn-ea"/>
                  <a:sym typeface="맑은 고딕"/>
                </a:rPr>
                <a:t>개발</a:t>
              </a:r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24A5F7E0-6CD3-8250-FE69-05CB87A722B7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3712977" y="5041269"/>
              <a:ext cx="7272000" cy="5760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>
              <a:lvl1pPr algn="l" eaLnBrk="0" hangingPunct="0">
                <a:spcBef>
                  <a:spcPct val="20000"/>
                </a:spcBef>
                <a:buClr>
                  <a:srgbClr val="FFD200"/>
                </a:buClr>
                <a:buSzPct val="75000"/>
                <a:buFont typeface="Arial" charset="0"/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 marL="241300" indent="-239713" algn="l" eaLnBrk="0" hangingPunct="0">
                <a:spcBef>
                  <a:spcPct val="20000"/>
                </a:spcBef>
                <a:buClr>
                  <a:srgbClr val="FFD200"/>
                </a:buClr>
                <a:buSzPct val="75000"/>
                <a:buFont typeface="Arial" charset="0"/>
                <a:defRPr sz="1400" b="1">
                  <a:solidFill>
                    <a:schemeClr val="hlink"/>
                  </a:solidFill>
                  <a:latin typeface="Arial" charset="0"/>
                </a:defRPr>
              </a:lvl2pPr>
              <a:lvl3pPr marL="479425" indent="-236538" algn="l" eaLnBrk="0" hangingPunct="0">
                <a:spcBef>
                  <a:spcPct val="20000"/>
                </a:spcBef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 marL="717550" indent="-358775" algn="l" eaLnBrk="0" hangingPunct="0">
                <a:spcBef>
                  <a:spcPct val="20000"/>
                </a:spcBef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 marL="1079500" indent="-360363" algn="l" eaLnBrk="0" hangingPunct="0">
                <a:spcBef>
                  <a:spcPct val="20000"/>
                </a:spcBef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15367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19939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24511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29083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R="0" lvl="0" algn="l" defTabSz="708931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  <a:tabLst/>
                <a:defRPr/>
              </a:pP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④ </a:t>
              </a: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1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차 차출인원이 교육 수시진행</a:t>
              </a:r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8F0F8455-120B-A2C7-53A6-6482BA9EC426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3712977" y="4387874"/>
              <a:ext cx="7272000" cy="5760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>
              <a:lvl1pPr algn="l" eaLnBrk="0" hangingPunct="0">
                <a:spcBef>
                  <a:spcPct val="20000"/>
                </a:spcBef>
                <a:buClr>
                  <a:srgbClr val="FFD200"/>
                </a:buClr>
                <a:buSzPct val="75000"/>
                <a:buFont typeface="Arial" charset="0"/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 marL="241300" indent="-239713" algn="l" eaLnBrk="0" hangingPunct="0">
                <a:spcBef>
                  <a:spcPct val="20000"/>
                </a:spcBef>
                <a:buClr>
                  <a:srgbClr val="FFD200"/>
                </a:buClr>
                <a:buSzPct val="75000"/>
                <a:buFont typeface="Arial" charset="0"/>
                <a:defRPr sz="1400" b="1">
                  <a:solidFill>
                    <a:schemeClr val="hlink"/>
                  </a:solidFill>
                  <a:latin typeface="Arial" charset="0"/>
                </a:defRPr>
              </a:lvl2pPr>
              <a:lvl3pPr marL="479425" indent="-236538" algn="l" eaLnBrk="0" hangingPunct="0">
                <a:spcBef>
                  <a:spcPct val="20000"/>
                </a:spcBef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 marL="717550" indent="-358775" algn="l" eaLnBrk="0" hangingPunct="0">
                <a:spcBef>
                  <a:spcPct val="20000"/>
                </a:spcBef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 marL="1079500" indent="-360363" algn="l" eaLnBrk="0" hangingPunct="0">
                <a:spcBef>
                  <a:spcPct val="20000"/>
                </a:spcBef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15367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19939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24511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29083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R="0" lvl="0" algn="l" defTabSz="708931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  <a:tabLst/>
                <a:defRPr/>
              </a:pP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③ 차출된 개발연구원과 </a:t>
              </a:r>
              <a:r>
                <a:rPr kumimoji="0" lang="ko-KR" alt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마이닝오천에서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 협업으로 유지보수 및 </a:t>
              </a: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RPA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개발 지속</a:t>
              </a: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5FC203A6-873A-361F-394C-9CC69B2A6DF7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712977" y="3009084"/>
              <a:ext cx="7272000" cy="6480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9525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/>
            <a:p>
              <a:pPr marR="0" lvl="0" defTabSz="708931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  <a:tabLst/>
                <a:defRPr/>
              </a:pP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① </a:t>
              </a:r>
              <a:r>
                <a:rPr kumimoji="0" lang="ko-KR" alt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마이닝오천이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 주도적으로 개발 진행 및 </a:t>
              </a: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2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차 과제 발굴 및 분석</a:t>
              </a: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41A8B4D0-05BB-E68F-5FC1-AE6F70EF0F3B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3712977" y="3734479"/>
              <a:ext cx="7272000" cy="5760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/>
            <a:p>
              <a:pPr marR="0" lvl="0" defTabSz="708931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  <a:tabLst/>
                <a:defRPr/>
              </a:pP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② </a:t>
              </a:r>
              <a:r>
                <a:rPr lang="ko-KR" altLang="en-US" sz="1600" b="1" kern="0" dirty="0">
                  <a:solidFill>
                    <a:prstClr val="black"/>
                  </a:solidFill>
                  <a:latin typeface="+mn-ea"/>
                  <a:sym typeface="맑은 고딕"/>
                </a:rPr>
                <a:t>구매 </a:t>
              </a:r>
              <a:r>
                <a:rPr lang="en-US" altLang="ko-KR" sz="1600" b="1" kern="0" dirty="0">
                  <a:solidFill>
                    <a:prstClr val="black"/>
                  </a:solidFill>
                  <a:latin typeface="+mn-ea"/>
                  <a:sym typeface="맑은 고딕"/>
                </a:rPr>
                <a:t>/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재무 </a:t>
              </a: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/ 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설계 지식을 가진 </a:t>
              </a:r>
              <a:r>
                <a:rPr kumimoji="0" lang="ko-KR" altLang="en-US" sz="16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개발연구원중</a:t>
              </a: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 차출</a:t>
              </a: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맑은 고딕"/>
              </a:endParaRPr>
            </a:p>
            <a:p>
              <a:pPr marR="0" lvl="0" defTabSz="708931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  <a:tabLst/>
                <a:defRPr/>
              </a:pPr>
              <a:r>
                <a:rPr lang="en-US" altLang="ko-KR" sz="1600" b="1" kern="0" dirty="0">
                  <a:solidFill>
                    <a:prstClr val="black"/>
                  </a:solidFill>
                  <a:latin typeface="+mn-ea"/>
                  <a:sym typeface="맑은 고딕"/>
                </a:rPr>
                <a:t>  (</a:t>
              </a:r>
              <a:r>
                <a:rPr lang="ko-KR" altLang="en-US" sz="1600" b="1" kern="0" dirty="0">
                  <a:solidFill>
                    <a:prstClr val="black"/>
                  </a:solidFill>
                  <a:latin typeface="+mn-ea"/>
                  <a:sym typeface="맑은 고딕"/>
                </a:rPr>
                <a:t>현재 개발진행시 구매 </a:t>
              </a:r>
              <a:r>
                <a:rPr lang="en-US" altLang="ko-KR" sz="1600" b="1" kern="0" dirty="0">
                  <a:solidFill>
                    <a:prstClr val="black"/>
                  </a:solidFill>
                  <a:latin typeface="+mn-ea"/>
                  <a:sym typeface="맑은 고딕"/>
                </a:rPr>
                <a:t>1</a:t>
              </a:r>
              <a:r>
                <a:rPr lang="ko-KR" altLang="en-US" sz="1600" b="1" kern="0" dirty="0">
                  <a:solidFill>
                    <a:prstClr val="black"/>
                  </a:solidFill>
                  <a:latin typeface="+mn-ea"/>
                  <a:sym typeface="맑은 고딕"/>
                </a:rPr>
                <a:t>명</a:t>
              </a:r>
              <a:r>
                <a:rPr lang="en-US" altLang="ko-KR" sz="1600" b="1" kern="0" dirty="0">
                  <a:solidFill>
                    <a:prstClr val="black"/>
                  </a:solidFill>
                  <a:latin typeface="+mn-ea"/>
                  <a:sym typeface="맑은 고딕"/>
                </a:rPr>
                <a:t>, </a:t>
              </a:r>
              <a:r>
                <a:rPr lang="ko-KR" altLang="en-US" sz="1600" b="1" kern="0" dirty="0">
                  <a:solidFill>
                    <a:prstClr val="black"/>
                  </a:solidFill>
                  <a:latin typeface="+mn-ea"/>
                  <a:sym typeface="맑은 고딕"/>
                </a:rPr>
                <a:t>재무 </a:t>
              </a:r>
              <a:r>
                <a:rPr lang="en-US" altLang="ko-KR" sz="1600" b="1" kern="0" dirty="0">
                  <a:solidFill>
                    <a:prstClr val="black"/>
                  </a:solidFill>
                  <a:latin typeface="+mn-ea"/>
                  <a:sym typeface="맑은 고딕"/>
                </a:rPr>
                <a:t>1</a:t>
              </a:r>
              <a:r>
                <a:rPr lang="ko-KR" altLang="en-US" sz="1600" b="1" kern="0" dirty="0">
                  <a:solidFill>
                    <a:prstClr val="black"/>
                  </a:solidFill>
                  <a:latin typeface="+mn-ea"/>
                  <a:sym typeface="맑은 고딕"/>
                </a:rPr>
                <a:t>명</a:t>
              </a:r>
              <a:r>
                <a:rPr lang="en-US" altLang="ko-KR" sz="1600" b="1" kern="0" dirty="0">
                  <a:solidFill>
                    <a:prstClr val="black"/>
                  </a:solidFill>
                  <a:latin typeface="+mn-ea"/>
                  <a:sym typeface="맑은 고딕"/>
                </a:rPr>
                <a:t>, </a:t>
              </a:r>
              <a:r>
                <a:rPr lang="ko-KR" altLang="en-US" sz="1600" b="1" kern="0" dirty="0">
                  <a:solidFill>
                    <a:prstClr val="black"/>
                  </a:solidFill>
                  <a:latin typeface="+mn-ea"/>
                  <a:sym typeface="맑은 고딕"/>
                </a:rPr>
                <a:t>설계 </a:t>
              </a:r>
              <a:r>
                <a:rPr lang="en-US" altLang="ko-KR" sz="1600" b="1" kern="0" dirty="0">
                  <a:solidFill>
                    <a:prstClr val="black"/>
                  </a:solidFill>
                  <a:latin typeface="+mn-ea"/>
                  <a:sym typeface="맑은 고딕"/>
                </a:rPr>
                <a:t>1</a:t>
              </a:r>
              <a:r>
                <a:rPr lang="ko-KR" altLang="en-US" sz="1600" b="1" kern="0" dirty="0">
                  <a:solidFill>
                    <a:prstClr val="black"/>
                  </a:solidFill>
                  <a:latin typeface="+mn-ea"/>
                  <a:sym typeface="맑은 고딕"/>
                </a:rPr>
                <a:t>명 프로젝트 수행 예정</a:t>
              </a:r>
              <a:r>
                <a:rPr lang="en-US" altLang="ko-KR" sz="1600" b="1" kern="0" dirty="0">
                  <a:solidFill>
                    <a:prstClr val="black"/>
                  </a:solidFill>
                  <a:latin typeface="+mn-ea"/>
                  <a:sym typeface="맑은 고딕"/>
                </a:rPr>
                <a:t>)</a:t>
              </a:r>
              <a:endPara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맑은 고딕"/>
              </a:endParaRPr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EF11D1EC-EBDA-F0E2-A5D7-0591DF4814CE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1332164" y="3734479"/>
              <a:ext cx="2196000" cy="576000"/>
            </a:xfrm>
            <a:prstGeom prst="rect">
              <a:avLst/>
            </a:prstGeom>
            <a:solidFill>
              <a:srgbClr val="002060"/>
            </a:solidFill>
            <a:ln w="9525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/>
            <a:p>
              <a:pPr algn="ctr" defTabSz="708931"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</a:pPr>
              <a:r>
                <a:rPr lang="ko-KR" altLang="en-US" sz="1600" b="1" kern="0" dirty="0">
                  <a:solidFill>
                    <a:prstClr val="white"/>
                  </a:solidFill>
                  <a:latin typeface="+mn-ea"/>
                  <a:sym typeface="맑은 고딕"/>
                </a:rPr>
                <a:t>사내개발자 지원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956DC38-9D58-3D44-E474-E9D074A30F0F}"/>
                </a:ext>
              </a:extLst>
            </p:cNvPr>
            <p:cNvSpPr/>
            <p:nvPr/>
          </p:nvSpPr>
          <p:spPr>
            <a:xfrm>
              <a:off x="1332356" y="2572119"/>
              <a:ext cx="2196000" cy="3600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A28A"/>
                </a:buClr>
                <a:buSzTx/>
                <a:buFont typeface="Times" pitchFamily="18" charset="0"/>
                <a:buNone/>
                <a:tabLst/>
                <a:defRPr/>
              </a:pPr>
              <a:r>
                <a:rPr lang="ko-KR" altLang="en-US" sz="1600" b="1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목 차</a:t>
              </a:r>
              <a:endParaRPr kumimoji="0" lang="en-GB" altLang="en-US" sz="160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1AF3EF0-7DD5-2642-D0C4-12FF653C6984}"/>
                </a:ext>
              </a:extLst>
            </p:cNvPr>
            <p:cNvCxnSpPr>
              <a:cxnSpLocks/>
            </p:cNvCxnSpPr>
            <p:nvPr/>
          </p:nvCxnSpPr>
          <p:spPr>
            <a:xfrm>
              <a:off x="1332164" y="2917973"/>
              <a:ext cx="2196000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6FA2583-9808-0CBA-029F-6910DA02BDE5}"/>
                </a:ext>
              </a:extLst>
            </p:cNvPr>
            <p:cNvSpPr/>
            <p:nvPr/>
          </p:nvSpPr>
          <p:spPr>
            <a:xfrm>
              <a:off x="3730022" y="2572119"/>
              <a:ext cx="7272000" cy="3600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A28A"/>
                </a:buClr>
                <a:buSzTx/>
                <a:buFont typeface="Times" pitchFamily="18" charset="0"/>
                <a:buNone/>
                <a:tabLst/>
                <a:defRPr/>
              </a:pPr>
              <a:r>
                <a:rPr kumimoji="0" lang="ko-KR" altLang="en-US" sz="1600" b="1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상세 </a:t>
              </a:r>
              <a:r>
                <a:rPr lang="ko-KR" altLang="en-US" sz="1600" b="1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내용</a:t>
              </a:r>
              <a:endParaRPr kumimoji="0" lang="en-GB" altLang="en-US" sz="160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D7EBA14-2A8D-87B3-3C17-311DF31F78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5472" y="2917973"/>
              <a:ext cx="7272000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7659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8D109-0A37-740B-D0B6-E3026F470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9B76DBEB-B2AB-57E9-74AA-E702394E436F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EA8E9FE9-0F5A-A9A8-E5DA-8637704FA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A9E1B3F-48D2-64C2-B7EF-531D5D6C23A5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2D0BED7A-BAC0-B913-01D5-03EED577B4F3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454F00-FBB4-39B2-9F5E-4EA6D40BF5E8}"/>
              </a:ext>
            </a:extLst>
          </p:cNvPr>
          <p:cNvSpPr/>
          <p:nvPr/>
        </p:nvSpPr>
        <p:spPr>
          <a:xfrm>
            <a:off x="688975" y="714057"/>
            <a:ext cx="10814050" cy="583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프로젝트 세부 추진 일정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예시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02C7AD9-F3B6-03F4-5398-1CE4C2BB6566}"/>
              </a:ext>
            </a:extLst>
          </p:cNvPr>
          <p:cNvGrpSpPr/>
          <p:nvPr/>
        </p:nvGrpSpPr>
        <p:grpSpPr>
          <a:xfrm>
            <a:off x="688975" y="1527895"/>
            <a:ext cx="10814050" cy="836333"/>
            <a:chOff x="688975" y="1235373"/>
            <a:chExt cx="10814050" cy="83633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BEA9832-5FCE-572E-7CDC-CCF6657ECA73}"/>
                </a:ext>
              </a:extLst>
            </p:cNvPr>
            <p:cNvSpPr/>
            <p:nvPr/>
          </p:nvSpPr>
          <p:spPr>
            <a:xfrm>
              <a:off x="688975" y="1235373"/>
              <a:ext cx="10814050" cy="8363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7D0B628-7BE9-F9A9-5B23-E7CCD46CC8D6}"/>
                </a:ext>
              </a:extLst>
            </p:cNvPr>
            <p:cNvSpPr/>
            <p:nvPr/>
          </p:nvSpPr>
          <p:spPr>
            <a:xfrm>
              <a:off x="789851" y="1321189"/>
              <a:ext cx="10612299" cy="5834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프로젝트는 총 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5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개월간 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3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번의 보고를 포함하여 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RPA &lt;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프로세스 분석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개발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도입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&gt;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프로젝트가 진행됩니다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. </a:t>
              </a:r>
            </a:p>
          </p:txBody>
        </p:sp>
      </p:grpSp>
      <p:sp>
        <p:nvSpPr>
          <p:cNvPr id="21" name="Rectangle 219">
            <a:extLst>
              <a:ext uri="{FF2B5EF4-FFF2-40B4-BE49-F238E27FC236}">
                <a16:creationId xmlns:a16="http://schemas.microsoft.com/office/drawing/2014/main" id="{0CDE2DF5-3738-A9DC-A50D-870FC2696BF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91899" y="5640303"/>
            <a:ext cx="1627499" cy="82800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개발 및 안정화 통합테스트</a:t>
            </a:r>
          </a:p>
        </p:txBody>
      </p:sp>
      <p:sp>
        <p:nvSpPr>
          <p:cNvPr id="22" name="직사각형 44">
            <a:extLst>
              <a:ext uri="{FF2B5EF4-FFF2-40B4-BE49-F238E27FC236}">
                <a16:creationId xmlns:a16="http://schemas.microsoft.com/office/drawing/2014/main" id="{2D09210D-482F-79A6-3E93-36A4CB86B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7553" y="2531432"/>
            <a:ext cx="1763478" cy="328091"/>
          </a:xfrm>
          <a:prstGeom prst="rect">
            <a:avLst/>
          </a:prstGeom>
          <a:solidFill>
            <a:srgbClr val="262A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1M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직사각형 44">
            <a:extLst>
              <a:ext uri="{FF2B5EF4-FFF2-40B4-BE49-F238E27FC236}">
                <a16:creationId xmlns:a16="http://schemas.microsoft.com/office/drawing/2014/main" id="{1EBC22E7-7815-8768-2BB4-E904FD22E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2522" y="2531432"/>
            <a:ext cx="1763478" cy="328091"/>
          </a:xfrm>
          <a:prstGeom prst="rect">
            <a:avLst/>
          </a:prstGeom>
          <a:solidFill>
            <a:srgbClr val="262A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2M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" name="직사각형 44">
            <a:extLst>
              <a:ext uri="{FF2B5EF4-FFF2-40B4-BE49-F238E27FC236}">
                <a16:creationId xmlns:a16="http://schemas.microsoft.com/office/drawing/2014/main" id="{60042C79-2D02-A51D-1A43-CDA2ED1E8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7492" y="2531432"/>
            <a:ext cx="1765727" cy="328091"/>
          </a:xfrm>
          <a:prstGeom prst="rect">
            <a:avLst/>
          </a:prstGeom>
          <a:solidFill>
            <a:srgbClr val="262A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3M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" name="직사각형 44">
            <a:extLst>
              <a:ext uri="{FF2B5EF4-FFF2-40B4-BE49-F238E27FC236}">
                <a16:creationId xmlns:a16="http://schemas.microsoft.com/office/drawing/2014/main" id="{62560B9D-4BE3-28D3-DA40-7ECF0E395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2458" y="2531432"/>
            <a:ext cx="1765727" cy="328091"/>
          </a:xfrm>
          <a:prstGeom prst="rect">
            <a:avLst/>
          </a:prstGeom>
          <a:solidFill>
            <a:srgbClr val="262A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4M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9" name="직사각형 44">
            <a:extLst>
              <a:ext uri="{FF2B5EF4-FFF2-40B4-BE49-F238E27FC236}">
                <a16:creationId xmlns:a16="http://schemas.microsoft.com/office/drawing/2014/main" id="{51786335-E5C1-4C6F-967E-5412DED2D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9676" y="2531432"/>
            <a:ext cx="1763478" cy="328091"/>
          </a:xfrm>
          <a:prstGeom prst="rect">
            <a:avLst/>
          </a:prstGeom>
          <a:solidFill>
            <a:srgbClr val="262A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5M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E3D85D8-FC74-BFFF-DA7B-232BF1B2DED8}"/>
              </a:ext>
            </a:extLst>
          </p:cNvPr>
          <p:cNvGrpSpPr/>
          <p:nvPr/>
        </p:nvGrpSpPr>
        <p:grpSpPr>
          <a:xfrm>
            <a:off x="3289387" y="2876751"/>
            <a:ext cx="931132" cy="215444"/>
            <a:chOff x="1634064" y="1240022"/>
            <a:chExt cx="657161" cy="198065"/>
          </a:xfrm>
        </p:grpSpPr>
        <p:sp>
          <p:nvSpPr>
            <p:cNvPr id="41" name="Flowchart: Decision 5213">
              <a:extLst>
                <a:ext uri="{FF2B5EF4-FFF2-40B4-BE49-F238E27FC236}">
                  <a16:creationId xmlns:a16="http://schemas.microsoft.com/office/drawing/2014/main" id="{820BC218-DF2D-34E7-CAB0-D51391060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4064" y="1285081"/>
              <a:ext cx="107950" cy="107950"/>
            </a:xfrm>
            <a:prstGeom prst="flowChartDecision">
              <a:avLst/>
            </a:prstGeom>
            <a:solidFill>
              <a:srgbClr val="0098DE"/>
            </a:solidFill>
            <a:ln>
              <a:noFill/>
            </a:ln>
          </p:spPr>
          <p:txBody>
            <a:bodyPr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endParaRPr lang="ko-KR" altLang="en-US" sz="140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charset="0"/>
              </a:endParaRPr>
            </a:p>
          </p:txBody>
        </p:sp>
        <p:sp>
          <p:nvSpPr>
            <p:cNvPr id="42" name="Rectangle 282">
              <a:extLst>
                <a:ext uri="{FF2B5EF4-FFF2-40B4-BE49-F238E27FC236}">
                  <a16:creationId xmlns:a16="http://schemas.microsoft.com/office/drawing/2014/main" id="{331EF4A4-006F-B6FE-83E7-80C0EFDE5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6971" y="1240022"/>
              <a:ext cx="424254" cy="1980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>
                <a:spcBef>
                  <a:spcPct val="20000"/>
                </a:spcBef>
                <a:spcAft>
                  <a:spcPct val="15000"/>
                </a:spcAft>
                <a:buClr>
                  <a:prstClr val="black"/>
                </a:buClr>
                <a:tabLst>
                  <a:tab pos="914400" algn="l"/>
                  <a:tab pos="7315200" algn="r"/>
                </a:tabLst>
              </a:pPr>
              <a:r>
                <a:rPr lang="en-US" altLang="ko-KR" sz="140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Kick-off</a:t>
              </a:r>
              <a:endParaRPr lang="ko-KR" altLang="en-US" sz="140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CFCF1E1-340E-DA30-FA00-AA92D8D99983}"/>
              </a:ext>
            </a:extLst>
          </p:cNvPr>
          <p:cNvGrpSpPr/>
          <p:nvPr/>
        </p:nvGrpSpPr>
        <p:grpSpPr>
          <a:xfrm>
            <a:off x="6963780" y="2876751"/>
            <a:ext cx="925517" cy="215444"/>
            <a:chOff x="1634064" y="1240022"/>
            <a:chExt cx="653197" cy="198065"/>
          </a:xfrm>
        </p:grpSpPr>
        <p:sp>
          <p:nvSpPr>
            <p:cNvPr id="44" name="Flowchart: Decision 5213">
              <a:extLst>
                <a:ext uri="{FF2B5EF4-FFF2-40B4-BE49-F238E27FC236}">
                  <a16:creationId xmlns:a16="http://schemas.microsoft.com/office/drawing/2014/main" id="{70FB9290-2DCC-5F52-F040-6469A4FDB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4064" y="1285081"/>
              <a:ext cx="107950" cy="107950"/>
            </a:xfrm>
            <a:prstGeom prst="flowChartDecision">
              <a:avLst/>
            </a:prstGeom>
            <a:solidFill>
              <a:srgbClr val="0098DE"/>
            </a:solidFill>
            <a:ln>
              <a:noFill/>
            </a:ln>
          </p:spPr>
          <p:txBody>
            <a:bodyPr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endParaRPr lang="ko-KR" altLang="en-US" sz="140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charset="0"/>
              </a:endParaRPr>
            </a:p>
          </p:txBody>
        </p:sp>
        <p:sp>
          <p:nvSpPr>
            <p:cNvPr id="45" name="Rectangle 282">
              <a:extLst>
                <a:ext uri="{FF2B5EF4-FFF2-40B4-BE49-F238E27FC236}">
                  <a16:creationId xmlns:a16="http://schemas.microsoft.com/office/drawing/2014/main" id="{82699192-8458-D127-466B-1EBF9ED79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0927" y="1240022"/>
              <a:ext cx="416334" cy="1980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>
                <a:spcBef>
                  <a:spcPct val="20000"/>
                </a:spcBef>
                <a:spcAft>
                  <a:spcPct val="15000"/>
                </a:spcAft>
                <a:buClr>
                  <a:prstClr val="black"/>
                </a:buClr>
                <a:tabLst>
                  <a:tab pos="914400" algn="l"/>
                  <a:tab pos="7315200" algn="r"/>
                </a:tabLst>
              </a:pPr>
              <a:r>
                <a:rPr lang="ko-KR" altLang="en-US" sz="140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중간보고</a:t>
              </a:r>
            </a:p>
          </p:txBody>
        </p:sp>
      </p:grpSp>
      <p:sp>
        <p:nvSpPr>
          <p:cNvPr id="46" name="Rectangle 219">
            <a:extLst>
              <a:ext uri="{FF2B5EF4-FFF2-40B4-BE49-F238E27FC236}">
                <a16:creationId xmlns:a16="http://schemas.microsoft.com/office/drawing/2014/main" id="{4FD09D44-9117-B91C-4EFF-2DCA9BC4F1D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80642" y="4290685"/>
            <a:ext cx="1627499" cy="1207085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개발 및 단위테스트</a:t>
            </a:r>
          </a:p>
        </p:txBody>
      </p:sp>
      <p:sp>
        <p:nvSpPr>
          <p:cNvPr id="47" name="Rectangle 258">
            <a:extLst>
              <a:ext uri="{FF2B5EF4-FFF2-40B4-BE49-F238E27FC236}">
                <a16:creationId xmlns:a16="http://schemas.microsoft.com/office/drawing/2014/main" id="{98D3EB94-C80C-5308-30D3-D96A8AF61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3831" y="4290686"/>
            <a:ext cx="3534501" cy="317541"/>
          </a:xfrm>
          <a:prstGeom prst="rect">
            <a:avLst/>
          </a:prstGeom>
          <a:solidFill>
            <a:srgbClr val="E7E6E6">
              <a:lumMod val="50000"/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15000"/>
              </a:spcAft>
              <a:buClr>
                <a:prstClr val="black"/>
              </a:buClr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프로그램 개발 및 단위테스트</a:t>
            </a:r>
          </a:p>
        </p:txBody>
      </p:sp>
      <p:sp>
        <p:nvSpPr>
          <p:cNvPr id="48" name="Rectangle 234">
            <a:extLst>
              <a:ext uri="{FF2B5EF4-FFF2-40B4-BE49-F238E27FC236}">
                <a16:creationId xmlns:a16="http://schemas.microsoft.com/office/drawing/2014/main" id="{5F24D802-B855-3A21-4D77-F42DDD3C2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256" y="4290685"/>
            <a:ext cx="1539219" cy="1207085"/>
          </a:xfrm>
          <a:prstGeom prst="rect">
            <a:avLst/>
          </a:prstGeom>
          <a:solidFill>
            <a:srgbClr val="F2CC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프로세스설계</a:t>
            </a:r>
          </a:p>
        </p:txBody>
      </p:sp>
      <p:sp>
        <p:nvSpPr>
          <p:cNvPr id="49" name="Rectangle 232">
            <a:extLst>
              <a:ext uri="{FF2B5EF4-FFF2-40B4-BE49-F238E27FC236}">
                <a16:creationId xmlns:a16="http://schemas.microsoft.com/office/drawing/2014/main" id="{6F747392-5C39-21F3-2098-DF9B28F6B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3831" y="4640484"/>
            <a:ext cx="2674354" cy="394301"/>
          </a:xfrm>
          <a:prstGeom prst="rect">
            <a:avLst/>
          </a:prstGeom>
          <a:solidFill>
            <a:srgbClr val="E7E6E6">
              <a:lumMod val="50000"/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15000"/>
              </a:spcAft>
              <a:buClr>
                <a:prstClr val="black"/>
              </a:buClr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화면 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UI,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기능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, I/F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개발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0" name="Rectangle 232">
            <a:extLst>
              <a:ext uri="{FF2B5EF4-FFF2-40B4-BE49-F238E27FC236}">
                <a16:creationId xmlns:a16="http://schemas.microsoft.com/office/drawing/2014/main" id="{1F7DAFD0-F76E-FF3D-4323-C5D358C93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7285" y="4653485"/>
            <a:ext cx="821047" cy="847052"/>
          </a:xfrm>
          <a:prstGeom prst="rect">
            <a:avLst/>
          </a:prstGeom>
          <a:solidFill>
            <a:srgbClr val="E7E6E6">
              <a:lumMod val="50000"/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15000"/>
              </a:spcAft>
              <a:buClr>
                <a:prstClr val="black"/>
              </a:buClr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단위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15000"/>
              </a:spcAft>
              <a:buClr>
                <a:prstClr val="black"/>
              </a:buClr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테스트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1" name="Rectangle 232">
            <a:extLst>
              <a:ext uri="{FF2B5EF4-FFF2-40B4-BE49-F238E27FC236}">
                <a16:creationId xmlns:a16="http://schemas.microsoft.com/office/drawing/2014/main" id="{2BFB2161-AC37-1E95-483A-DD402A294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3831" y="5067042"/>
            <a:ext cx="2674354" cy="433495"/>
          </a:xfrm>
          <a:prstGeom prst="rect">
            <a:avLst/>
          </a:prstGeom>
          <a:solidFill>
            <a:srgbClr val="E7E6E6">
              <a:lumMod val="50000"/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15000"/>
              </a:spcAft>
              <a:buClr>
                <a:prstClr val="black"/>
              </a:buClr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테스트 계획 수립 및 케이스 작성</a:t>
            </a:r>
          </a:p>
        </p:txBody>
      </p:sp>
      <p:sp>
        <p:nvSpPr>
          <p:cNvPr id="52" name="Rectangle 260">
            <a:extLst>
              <a:ext uri="{FF2B5EF4-FFF2-40B4-BE49-F238E27FC236}">
                <a16:creationId xmlns:a16="http://schemas.microsoft.com/office/drawing/2014/main" id="{41342981-1D87-50A3-3459-F8B5E9D88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323" y="4290686"/>
            <a:ext cx="2180709" cy="578182"/>
          </a:xfrm>
          <a:prstGeom prst="rect">
            <a:avLst/>
          </a:prstGeom>
          <a:solidFill>
            <a:srgbClr val="E7E6E6">
              <a:lumMod val="50000"/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15000"/>
              </a:spcAft>
              <a:buClr>
                <a:prstClr val="black"/>
              </a:buClr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방향성 수립 및 요건 정의</a:t>
            </a:r>
          </a:p>
        </p:txBody>
      </p:sp>
      <p:sp>
        <p:nvSpPr>
          <p:cNvPr id="53" name="Rectangle 232">
            <a:extLst>
              <a:ext uri="{FF2B5EF4-FFF2-40B4-BE49-F238E27FC236}">
                <a16:creationId xmlns:a16="http://schemas.microsoft.com/office/drawing/2014/main" id="{3E2D5B6C-212D-619E-EDBF-18EB3741C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323" y="4922354"/>
            <a:ext cx="2173482" cy="575416"/>
          </a:xfrm>
          <a:prstGeom prst="rect">
            <a:avLst/>
          </a:prstGeom>
          <a:solidFill>
            <a:srgbClr val="E7E6E6">
              <a:lumMod val="50000"/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15000"/>
              </a:spcAft>
              <a:buClr>
                <a:prstClr val="black"/>
              </a:buClr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요건 상세화</a:t>
            </a:r>
          </a:p>
        </p:txBody>
      </p:sp>
      <p:sp>
        <p:nvSpPr>
          <p:cNvPr id="54" name="Rectangle 247">
            <a:extLst>
              <a:ext uri="{FF2B5EF4-FFF2-40B4-BE49-F238E27FC236}">
                <a16:creationId xmlns:a16="http://schemas.microsoft.com/office/drawing/2014/main" id="{D20E1E5C-A83E-6E0E-0D0F-BB58E4E7B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7284" y="5640303"/>
            <a:ext cx="1774433" cy="828000"/>
          </a:xfrm>
          <a:prstGeom prst="rect">
            <a:avLst/>
          </a:prstGeom>
          <a:solidFill>
            <a:srgbClr val="F2CC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통합테스트</a:t>
            </a:r>
          </a:p>
        </p:txBody>
      </p:sp>
      <p:sp>
        <p:nvSpPr>
          <p:cNvPr id="55" name="Rectangle 258">
            <a:extLst>
              <a:ext uri="{FF2B5EF4-FFF2-40B4-BE49-F238E27FC236}">
                <a16:creationId xmlns:a16="http://schemas.microsoft.com/office/drawing/2014/main" id="{F7A6D758-BF79-DD46-A3BB-B61EC6383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9077" y="5640303"/>
            <a:ext cx="5999108" cy="828000"/>
          </a:xfrm>
          <a:prstGeom prst="rect">
            <a:avLst/>
          </a:prstGeom>
          <a:solidFill>
            <a:srgbClr val="E7E6E6">
              <a:lumMod val="50000"/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15000"/>
              </a:spcAft>
              <a:buClr>
                <a:prstClr val="black"/>
              </a:buClr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개발 및 단위테스트</a:t>
            </a:r>
          </a:p>
        </p:txBody>
      </p:sp>
      <p:sp>
        <p:nvSpPr>
          <p:cNvPr id="56" name="Line 242">
            <a:extLst>
              <a:ext uri="{FF2B5EF4-FFF2-40B4-BE49-F238E27FC236}">
                <a16:creationId xmlns:a16="http://schemas.microsoft.com/office/drawing/2014/main" id="{4C03F99F-3F4E-3B22-DDC6-51326BD6D1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65" y="3158307"/>
            <a:ext cx="9083264" cy="21943"/>
          </a:xfrm>
          <a:prstGeom prst="line">
            <a:avLst/>
          </a:prstGeom>
          <a:noFill/>
          <a:ln w="12700">
            <a:solidFill>
              <a:sysClr val="windowText" lastClr="000000">
                <a:lumMod val="50000"/>
                <a:lumOff val="50000"/>
                <a:alpha val="69000"/>
              </a:sysClr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7" name="Rectangle 222">
            <a:extLst>
              <a:ext uri="{FF2B5EF4-FFF2-40B4-BE49-F238E27FC236}">
                <a16:creationId xmlns:a16="http://schemas.microsoft.com/office/drawing/2014/main" id="{B3DDB439-6288-9558-07B5-811E28D7F2B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91901" y="3284152"/>
            <a:ext cx="1627499" cy="864000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프로세스 분석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8" name="Rectangle 259">
            <a:extLst>
              <a:ext uri="{FF2B5EF4-FFF2-40B4-BE49-F238E27FC236}">
                <a16:creationId xmlns:a16="http://schemas.microsoft.com/office/drawing/2014/main" id="{976C359B-0578-9606-DE22-5849FD30F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6654" y="3284152"/>
            <a:ext cx="1132423" cy="8640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현업 미팅 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업무 분석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9" name="Rectangle 259">
            <a:extLst>
              <a:ext uri="{FF2B5EF4-FFF2-40B4-BE49-F238E27FC236}">
                <a16:creationId xmlns:a16="http://schemas.microsoft.com/office/drawing/2014/main" id="{DFD14A8A-FC4C-02B7-9CE9-95218E537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049" y="3284152"/>
            <a:ext cx="1132423" cy="8640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요건 정의</a:t>
            </a: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솔루션 분석</a:t>
            </a:r>
          </a:p>
        </p:txBody>
      </p:sp>
      <p:sp>
        <p:nvSpPr>
          <p:cNvPr id="60" name="Rectangle 259">
            <a:extLst>
              <a:ext uri="{FF2B5EF4-FFF2-40B4-BE49-F238E27FC236}">
                <a16:creationId xmlns:a16="http://schemas.microsoft.com/office/drawing/2014/main" id="{D4EFDAC1-454B-DE92-30F8-1C92DA2FF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1443" y="3284152"/>
            <a:ext cx="1181456" cy="864000"/>
          </a:xfrm>
          <a:prstGeom prst="rect">
            <a:avLst/>
          </a:prstGeom>
          <a:solidFill>
            <a:srgbClr val="F2CC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업무 프로세스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RPA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디자인</a:t>
            </a:r>
          </a:p>
        </p:txBody>
      </p:sp>
      <p:sp>
        <p:nvSpPr>
          <p:cNvPr id="61" name="Rectangle 259">
            <a:extLst>
              <a:ext uri="{FF2B5EF4-FFF2-40B4-BE49-F238E27FC236}">
                <a16:creationId xmlns:a16="http://schemas.microsoft.com/office/drawing/2014/main" id="{810AEE64-972B-4B5B-883D-216E8B784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870" y="3284152"/>
            <a:ext cx="1765728" cy="8640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차 결과물에 따른 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현업 미팅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및 피드백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2" name="Rectangle 259">
            <a:extLst>
              <a:ext uri="{FF2B5EF4-FFF2-40B4-BE49-F238E27FC236}">
                <a16:creationId xmlns:a16="http://schemas.microsoft.com/office/drawing/2014/main" id="{782E46D1-4DEA-5EE7-A9C8-79134F968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2316" y="3284152"/>
            <a:ext cx="1755869" cy="8640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RPA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도입을 통한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연계 업무 변경 반영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3" name="Rectangle 259">
            <a:extLst>
              <a:ext uri="{FF2B5EF4-FFF2-40B4-BE49-F238E27FC236}">
                <a16:creationId xmlns:a16="http://schemas.microsoft.com/office/drawing/2014/main" id="{746D2D5B-5ECD-2E39-DC10-B1E6BE086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27285" y="3284152"/>
            <a:ext cx="867504" cy="8640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과업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상세서</a:t>
            </a:r>
          </a:p>
        </p:txBody>
      </p:sp>
      <p:sp>
        <p:nvSpPr>
          <p:cNvPr id="64" name="Rectangle 259">
            <a:extLst>
              <a:ext uri="{FF2B5EF4-FFF2-40B4-BE49-F238E27FC236}">
                <a16:creationId xmlns:a16="http://schemas.microsoft.com/office/drawing/2014/main" id="{F835662C-763C-9E99-EA81-A3B967DE0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4320" y="3284152"/>
            <a:ext cx="838834" cy="86400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프로세스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현업 교육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F517D9C-F3D9-C0A8-8A80-18000D74DD8B}"/>
              </a:ext>
            </a:extLst>
          </p:cNvPr>
          <p:cNvGrpSpPr/>
          <p:nvPr/>
        </p:nvGrpSpPr>
        <p:grpSpPr>
          <a:xfrm>
            <a:off x="10493516" y="2887252"/>
            <a:ext cx="925518" cy="215444"/>
            <a:chOff x="1634064" y="1240022"/>
            <a:chExt cx="653198" cy="198065"/>
          </a:xfrm>
        </p:grpSpPr>
        <p:sp>
          <p:nvSpPr>
            <p:cNvPr id="66" name="Flowchart: Decision 5213">
              <a:extLst>
                <a:ext uri="{FF2B5EF4-FFF2-40B4-BE49-F238E27FC236}">
                  <a16:creationId xmlns:a16="http://schemas.microsoft.com/office/drawing/2014/main" id="{F778D8C7-FC44-7224-D25D-8AF6E50F0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4064" y="1285081"/>
              <a:ext cx="107950" cy="107950"/>
            </a:xfrm>
            <a:prstGeom prst="flowChartDecision">
              <a:avLst/>
            </a:prstGeom>
            <a:solidFill>
              <a:srgbClr val="0098DE"/>
            </a:solidFill>
            <a:ln>
              <a:noFill/>
            </a:ln>
          </p:spPr>
          <p:txBody>
            <a:bodyPr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</a:pPr>
              <a:endParaRPr lang="ko-KR" altLang="en-US" sz="140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charset="0"/>
              </a:endParaRPr>
            </a:p>
          </p:txBody>
        </p:sp>
        <p:sp>
          <p:nvSpPr>
            <p:cNvPr id="67" name="Rectangle 282">
              <a:extLst>
                <a:ext uri="{FF2B5EF4-FFF2-40B4-BE49-F238E27FC236}">
                  <a16:creationId xmlns:a16="http://schemas.microsoft.com/office/drawing/2014/main" id="{28936F5D-7EF6-68EB-002C-194475833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0928" y="1240022"/>
              <a:ext cx="416334" cy="1980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>
                <a:spcBef>
                  <a:spcPct val="20000"/>
                </a:spcBef>
                <a:spcAft>
                  <a:spcPct val="15000"/>
                </a:spcAft>
                <a:buClr>
                  <a:prstClr val="black"/>
                </a:buClr>
                <a:tabLst>
                  <a:tab pos="914400" algn="l"/>
                  <a:tab pos="7315200" algn="r"/>
                </a:tabLst>
              </a:pPr>
              <a:r>
                <a:rPr lang="ko-KR" altLang="en-US" sz="140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최종보고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6224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3B889-1FF2-1D1D-E285-0F96F4C61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사람, 컴퓨터, 실내이(가) 표시된 사진&#10;&#10;자동 생성된 설명">
            <a:extLst>
              <a:ext uri="{FF2B5EF4-FFF2-40B4-BE49-F238E27FC236}">
                <a16:creationId xmlns:a16="http://schemas.microsoft.com/office/drawing/2014/main" id="{7358AC2E-20D6-5B49-1A7D-79B10475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D06718D-8ECD-8AAA-C20E-26ADCD2825C1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14E9E-1A90-1A59-D9C4-25575D6C34D4}"/>
              </a:ext>
            </a:extLst>
          </p:cNvPr>
          <p:cNvSpPr txBox="1"/>
          <p:nvPr/>
        </p:nvSpPr>
        <p:spPr>
          <a:xfrm>
            <a:off x="3436617" y="489334"/>
            <a:ext cx="5318765" cy="5327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2077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기업의 업무 변화 및 시장 변화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D8F1B9-6838-8A27-3105-A174DE640BC8}"/>
              </a:ext>
            </a:extLst>
          </p:cNvPr>
          <p:cNvSpPr txBox="1"/>
          <p:nvPr/>
        </p:nvSpPr>
        <p:spPr>
          <a:xfrm>
            <a:off x="4747942" y="1476491"/>
            <a:ext cx="2696124" cy="3718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Digital Worker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의 등장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7D84C4D-587E-02CD-62BE-1C4BBF6DDBF3}"/>
              </a:ext>
            </a:extLst>
          </p:cNvPr>
          <p:cNvCxnSpPr>
            <a:cxnSpLocks/>
          </p:cNvCxnSpPr>
          <p:nvPr/>
        </p:nvCxnSpPr>
        <p:spPr>
          <a:xfrm>
            <a:off x="4287894" y="1657907"/>
            <a:ext cx="333828" cy="0"/>
          </a:xfrm>
          <a:prstGeom prst="line">
            <a:avLst/>
          </a:prstGeom>
          <a:ln w="73025" cap="rnd">
            <a:solidFill>
              <a:srgbClr val="4A92C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A5CAA29-FCB7-E3A3-3C86-8087BCF6EB8B}"/>
              </a:ext>
            </a:extLst>
          </p:cNvPr>
          <p:cNvCxnSpPr>
            <a:cxnSpLocks/>
          </p:cNvCxnSpPr>
          <p:nvPr/>
        </p:nvCxnSpPr>
        <p:spPr>
          <a:xfrm>
            <a:off x="7641397" y="1657907"/>
            <a:ext cx="333828" cy="0"/>
          </a:xfrm>
          <a:prstGeom prst="line">
            <a:avLst/>
          </a:prstGeom>
          <a:ln w="73025" cap="rnd">
            <a:solidFill>
              <a:srgbClr val="4A92C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AA4EAE9-2A5B-F9BC-0280-AFC9E6B09898}"/>
              </a:ext>
            </a:extLst>
          </p:cNvPr>
          <p:cNvGrpSpPr/>
          <p:nvPr/>
        </p:nvGrpSpPr>
        <p:grpSpPr>
          <a:xfrm>
            <a:off x="1063288" y="2160418"/>
            <a:ext cx="10065422" cy="1177241"/>
            <a:chOff x="688258" y="1868129"/>
            <a:chExt cx="7927610" cy="117724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34C7383-6F83-3928-8796-69338631AAFF}"/>
                </a:ext>
              </a:extLst>
            </p:cNvPr>
            <p:cNvSpPr/>
            <p:nvPr/>
          </p:nvSpPr>
          <p:spPr>
            <a:xfrm>
              <a:off x="688258" y="1868129"/>
              <a:ext cx="3913239" cy="11772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2F56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반복된 업무의 자동화가 가능함</a:t>
              </a:r>
              <a:endParaRPr lang="en-US" altLang="ko-KR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저출산 고령화의 인구절벽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0555F2B4-AD48-3303-B2DE-F6AA51F064AF}"/>
                </a:ext>
              </a:extLst>
            </p:cNvPr>
            <p:cNvSpPr/>
            <p:nvPr/>
          </p:nvSpPr>
          <p:spPr>
            <a:xfrm>
              <a:off x="4702629" y="1868129"/>
              <a:ext cx="3913239" cy="117724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2F56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게임 매크로 프로그램</a:t>
              </a:r>
              <a:endParaRPr lang="en-US" altLang="ko-KR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사무실 적용을 통한 업무 매크로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12187E2-B3AB-2505-B0EB-AAA439FDD293}"/>
              </a:ext>
            </a:extLst>
          </p:cNvPr>
          <p:cNvSpPr txBox="1"/>
          <p:nvPr/>
        </p:nvSpPr>
        <p:spPr>
          <a:xfrm>
            <a:off x="3420592" y="3829050"/>
            <a:ext cx="5350825" cy="3718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Chat GPT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50" charset="-127"/>
                <a:ea typeface="에스코어 드림 6 Bold" panose="020B0703030302020204" pitchFamily="50" charset="-127"/>
              </a:rPr>
              <a:t>등장에 따른 지능형 자동화 시장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6 Bold" panose="020B0703030302020204" pitchFamily="50" charset="-127"/>
              <a:ea typeface="에스코어 드림 6 Bold" panose="020B0703030302020204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5991019-BCE9-449B-73E6-6E9F03557409}"/>
              </a:ext>
            </a:extLst>
          </p:cNvPr>
          <p:cNvCxnSpPr>
            <a:cxnSpLocks/>
          </p:cNvCxnSpPr>
          <p:nvPr/>
        </p:nvCxnSpPr>
        <p:spPr>
          <a:xfrm>
            <a:off x="2832392" y="3973522"/>
            <a:ext cx="333828" cy="0"/>
          </a:xfrm>
          <a:prstGeom prst="line">
            <a:avLst/>
          </a:prstGeom>
          <a:ln w="73025" cap="rnd">
            <a:solidFill>
              <a:srgbClr val="4A92C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0F88DBF-B5EC-826E-3F5C-23856366FA5C}"/>
              </a:ext>
            </a:extLst>
          </p:cNvPr>
          <p:cNvCxnSpPr>
            <a:cxnSpLocks/>
          </p:cNvCxnSpPr>
          <p:nvPr/>
        </p:nvCxnSpPr>
        <p:spPr>
          <a:xfrm>
            <a:off x="9025778" y="3973522"/>
            <a:ext cx="333828" cy="0"/>
          </a:xfrm>
          <a:prstGeom prst="line">
            <a:avLst/>
          </a:prstGeom>
          <a:ln w="73025" cap="rnd">
            <a:solidFill>
              <a:srgbClr val="4A92CE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5E0CFC6-7330-07DF-22CD-7C29D99FD709}"/>
              </a:ext>
            </a:extLst>
          </p:cNvPr>
          <p:cNvGrpSpPr/>
          <p:nvPr/>
        </p:nvGrpSpPr>
        <p:grpSpPr>
          <a:xfrm>
            <a:off x="1063288" y="4429849"/>
            <a:ext cx="10065422" cy="1177241"/>
            <a:chOff x="688258" y="1868129"/>
            <a:chExt cx="7927610" cy="1177241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F8CFC34C-50E9-1488-4207-A21A615C3036}"/>
                </a:ext>
              </a:extLst>
            </p:cNvPr>
            <p:cNvSpPr/>
            <p:nvPr/>
          </p:nvSpPr>
          <p:spPr>
            <a:xfrm>
              <a:off x="688258" y="1868129"/>
              <a:ext cx="3913239" cy="1177241"/>
            </a:xfrm>
            <a:prstGeom prst="roundRect">
              <a:avLst>
                <a:gd name="adj" fmla="val 50000"/>
              </a:avLst>
            </a:prstGeom>
            <a:solidFill>
              <a:srgbClr val="2F56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기존의 </a:t>
              </a:r>
              <a:r>
                <a:rPr lang="en-US" altLang="ko-KR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Simple</a:t>
              </a:r>
              <a:r>
                <a:rPr lang="ko-KR" altLang="en-US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한 </a:t>
              </a:r>
              <a:r>
                <a:rPr lang="en-US" altLang="ko-KR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‘</a:t>
              </a:r>
              <a:r>
                <a:rPr lang="ko-KR" altLang="en-US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루틴</a:t>
              </a:r>
              <a:r>
                <a:rPr lang="en-US" altLang="ko-KR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’</a:t>
              </a:r>
              <a:r>
                <a:rPr lang="ko-KR" altLang="en-US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업무에서</a:t>
              </a:r>
              <a:endParaRPr lang="en-US" altLang="ko-KR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en-US" altLang="ko-KR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‘</a:t>
              </a:r>
              <a:r>
                <a:rPr lang="ko-KR" altLang="en-US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복잡</a:t>
              </a:r>
              <a:r>
                <a:rPr lang="en-US" altLang="ko-KR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’</a:t>
              </a:r>
              <a:r>
                <a:rPr lang="ko-KR" altLang="en-US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하고 어려운 계산</a:t>
              </a:r>
              <a:endParaRPr lang="en-US" altLang="ko-KR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en-US" altLang="ko-KR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‘</a:t>
              </a:r>
              <a:r>
                <a:rPr lang="ko-KR" altLang="en-US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판단</a:t>
              </a:r>
              <a:r>
                <a:rPr lang="en-US" altLang="ko-KR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’</a:t>
              </a:r>
              <a:r>
                <a:rPr lang="ko-KR" altLang="en-US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의 영역까지 확장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D31B6FD-CFA9-8558-C11A-893B3AF9B28D}"/>
                </a:ext>
              </a:extLst>
            </p:cNvPr>
            <p:cNvSpPr/>
            <p:nvPr/>
          </p:nvSpPr>
          <p:spPr>
            <a:xfrm>
              <a:off x="4702629" y="1868129"/>
              <a:ext cx="3913239" cy="1177241"/>
            </a:xfrm>
            <a:prstGeom prst="roundRect">
              <a:avLst>
                <a:gd name="adj" fmla="val 50000"/>
              </a:avLst>
            </a:prstGeom>
            <a:solidFill>
              <a:srgbClr val="2F56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0000"/>
                </a:lnSpc>
              </a:pPr>
              <a:r>
                <a:rPr lang="ko-KR" altLang="en-US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인공지능을 활용한 디지털 워커</a:t>
              </a:r>
              <a:endParaRPr lang="en-US" altLang="ko-KR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4 Regular" panose="020B0503030302020204" pitchFamily="50" charset="-127"/>
                <a:ea typeface="에스코어 드림 4 Regular" panose="020B0503030302020204" pitchFamily="50" charset="-127"/>
              </a:endParaRPr>
            </a:p>
            <a:p>
              <a:pPr algn="ctr">
                <a:lnSpc>
                  <a:spcPct val="110000"/>
                </a:lnSpc>
              </a:pPr>
              <a:r>
                <a:rPr lang="ko-KR" altLang="en-US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수집 </a:t>
              </a:r>
              <a:r>
                <a:rPr lang="en-US" altLang="ko-KR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&gt; </a:t>
              </a:r>
              <a:r>
                <a:rPr lang="ko-KR" altLang="en-US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가공 </a:t>
              </a:r>
              <a:r>
                <a:rPr lang="en-US" altLang="ko-KR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&gt; </a:t>
              </a:r>
              <a:r>
                <a:rPr lang="ko-KR" altLang="en-US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실행 </a:t>
              </a:r>
              <a:r>
                <a:rPr lang="en-US" altLang="ko-KR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&gt; </a:t>
              </a:r>
              <a:r>
                <a:rPr lang="ko-KR" altLang="en-US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에스코어 드림 4 Regular" panose="020B0503030302020204" pitchFamily="50" charset="-127"/>
                  <a:ea typeface="에스코어 드림 4 Regular" panose="020B0503030302020204" pitchFamily="50" charset="-127"/>
                </a:rPr>
                <a:t>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8221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20B87-B114-C76F-A9CB-E689561CA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8D4B7381-B6D3-944E-4712-091973550B6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43CF4ABA-C002-14B9-EED6-BC7029D0B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892A86-D9B7-437E-03A7-0F2867CB20C7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6CCC60A-1372-BDD3-F8C8-D8732347233D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83327F-CCAF-4A96-6B58-DD37BEA9C2FE}"/>
              </a:ext>
            </a:extLst>
          </p:cNvPr>
          <p:cNvSpPr/>
          <p:nvPr/>
        </p:nvSpPr>
        <p:spPr>
          <a:xfrm>
            <a:off x="688975" y="714057"/>
            <a:ext cx="10814050" cy="583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RPA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교육사업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| IT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학원 강의 및 </a:t>
            </a:r>
            <a:r>
              <a:rPr lang="ko-KR" altLang="en-US" sz="2400" b="1" dirty="0" err="1">
                <a:solidFill>
                  <a:schemeClr val="tx1"/>
                </a:solidFill>
                <a:latin typeface="+mn-ea"/>
              </a:rPr>
              <a:t>폴리텍대학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 대학생 </a:t>
            </a:r>
            <a:r>
              <a:rPr lang="ko-KR" altLang="en-US" sz="2400" b="1" dirty="0" err="1">
                <a:solidFill>
                  <a:schemeClr val="tx1"/>
                </a:solidFill>
                <a:latin typeface="+mn-ea"/>
              </a:rPr>
              <a:t>해커톤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재직자 대상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6A7B828-7536-231B-67FB-C39F3C2D7B47}"/>
              </a:ext>
            </a:extLst>
          </p:cNvPr>
          <p:cNvGrpSpPr/>
          <p:nvPr/>
        </p:nvGrpSpPr>
        <p:grpSpPr>
          <a:xfrm>
            <a:off x="688973" y="1358737"/>
            <a:ext cx="10814050" cy="836333"/>
            <a:chOff x="688975" y="1235373"/>
            <a:chExt cx="10814050" cy="83633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EE9B2B-5DE6-ADBE-0644-83C7B1AB0F55}"/>
                </a:ext>
              </a:extLst>
            </p:cNvPr>
            <p:cNvSpPr/>
            <p:nvPr/>
          </p:nvSpPr>
          <p:spPr>
            <a:xfrm>
              <a:off x="688975" y="1235373"/>
              <a:ext cx="10814050" cy="8363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2998B3A-3AEF-B11C-955F-93BF03497F8B}"/>
                </a:ext>
              </a:extLst>
            </p:cNvPr>
            <p:cNvSpPr/>
            <p:nvPr/>
          </p:nvSpPr>
          <p:spPr>
            <a:xfrm>
              <a:off x="789851" y="1321189"/>
              <a:ext cx="10612299" cy="5834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제휴하고 있는 </a:t>
              </a:r>
              <a:r>
                <a:rPr lang="en-US" altLang="ko-KR" sz="1600" b="1" dirty="0">
                  <a:solidFill>
                    <a:schemeClr val="tx1"/>
                  </a:solidFill>
                  <a:latin typeface="+mn-ea"/>
                </a:rPr>
                <a:t>K-Digital Training 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인증기관과 같이 교육과정 설계 및 </a:t>
              </a:r>
              <a:r>
                <a:rPr lang="ko-KR" altLang="en-US" sz="1600" b="1" dirty="0" err="1">
                  <a:solidFill>
                    <a:schemeClr val="tx1"/>
                  </a:solidFill>
                  <a:latin typeface="+mn-ea"/>
                </a:rPr>
                <a:t>전과정</a:t>
              </a:r>
              <a:r>
                <a:rPr lang="ko-KR" altLang="en-US" sz="1600" b="1" dirty="0">
                  <a:solidFill>
                    <a:schemeClr val="tx1"/>
                  </a:solidFill>
                  <a:latin typeface="+mn-ea"/>
                </a:rPr>
                <a:t> 실습 프로젝트 수행</a:t>
              </a:r>
              <a:endParaRPr lang="en-US" altLang="ko-KR" sz="16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0D1A7BB-02AF-8EB3-F3E9-94AAAE0885E3}"/>
              </a:ext>
            </a:extLst>
          </p:cNvPr>
          <p:cNvGrpSpPr/>
          <p:nvPr/>
        </p:nvGrpSpPr>
        <p:grpSpPr>
          <a:xfrm>
            <a:off x="1088571" y="2280886"/>
            <a:ext cx="10167258" cy="4196114"/>
            <a:chOff x="1332164" y="2572119"/>
            <a:chExt cx="9669858" cy="3045150"/>
          </a:xfrm>
        </p:grpSpPr>
        <p:sp>
          <p:nvSpPr>
            <p:cNvPr id="29" name="Rectangle 8">
              <a:extLst>
                <a:ext uri="{FF2B5EF4-FFF2-40B4-BE49-F238E27FC236}">
                  <a16:creationId xmlns:a16="http://schemas.microsoft.com/office/drawing/2014/main" id="{23625F89-4F57-FFA9-075F-EC3C9814ACA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1332164" y="5041269"/>
              <a:ext cx="2196000" cy="576000"/>
            </a:xfrm>
            <a:prstGeom prst="rect">
              <a:avLst/>
            </a:prstGeom>
            <a:solidFill>
              <a:srgbClr val="002060"/>
            </a:solidFill>
            <a:ln w="9525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/>
            <a:p>
              <a:pPr algn="ctr" defTabSz="708931"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</a:pPr>
              <a:r>
                <a:rPr lang="ko-KR" altLang="en-US" sz="1400" b="1" kern="0" dirty="0">
                  <a:solidFill>
                    <a:prstClr val="white"/>
                  </a:solidFill>
                  <a:latin typeface="+mn-ea"/>
                  <a:sym typeface="맑은 고딕"/>
                </a:rPr>
                <a:t>취업 및 커리어 컨설팅</a:t>
              </a:r>
            </a:p>
          </p:txBody>
        </p:sp>
        <p:sp>
          <p:nvSpPr>
            <p:cNvPr id="30" name="Rectangle 12">
              <a:extLst>
                <a:ext uri="{FF2B5EF4-FFF2-40B4-BE49-F238E27FC236}">
                  <a16:creationId xmlns:a16="http://schemas.microsoft.com/office/drawing/2014/main" id="{2DAB750F-127A-1290-42C8-B934F6158A41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1332164" y="4387874"/>
              <a:ext cx="2196000" cy="576000"/>
            </a:xfrm>
            <a:prstGeom prst="rect">
              <a:avLst/>
            </a:prstGeom>
            <a:solidFill>
              <a:srgbClr val="002060"/>
            </a:solidFill>
            <a:ln w="9525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/>
            <a:p>
              <a:pPr algn="ctr" defTabSz="708931"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</a:pPr>
              <a:r>
                <a:rPr lang="ko-KR" altLang="en-US" sz="1400" b="1" kern="0" dirty="0">
                  <a:solidFill>
                    <a:prstClr val="white"/>
                  </a:solidFill>
                  <a:latin typeface="+mn-ea"/>
                  <a:sym typeface="맑은 고딕"/>
                </a:rPr>
                <a:t>대학생 </a:t>
              </a:r>
              <a:r>
                <a:rPr lang="ko-KR" altLang="en-US" sz="1400" b="1" kern="0" dirty="0" err="1">
                  <a:solidFill>
                    <a:prstClr val="white"/>
                  </a:solidFill>
                  <a:latin typeface="+mn-ea"/>
                  <a:sym typeface="맑은 고딕"/>
                </a:rPr>
                <a:t>해커톤</a:t>
              </a:r>
              <a:endParaRPr lang="ko-KR" altLang="en-US" sz="1400" b="1" kern="0" dirty="0">
                <a:solidFill>
                  <a:prstClr val="white"/>
                </a:solidFill>
                <a:latin typeface="+mn-ea"/>
                <a:sym typeface="맑은 고딕"/>
              </a:endParaRPr>
            </a:p>
          </p:txBody>
        </p:sp>
        <p:sp>
          <p:nvSpPr>
            <p:cNvPr id="31" name="Rectangle 6">
              <a:extLst>
                <a:ext uri="{FF2B5EF4-FFF2-40B4-BE49-F238E27FC236}">
                  <a16:creationId xmlns:a16="http://schemas.microsoft.com/office/drawing/2014/main" id="{1E30C71E-E80C-4A48-DB69-11BD2F36536E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1332164" y="3009084"/>
              <a:ext cx="2196000" cy="648000"/>
            </a:xfrm>
            <a:prstGeom prst="rect">
              <a:avLst/>
            </a:prstGeom>
            <a:solidFill>
              <a:srgbClr val="002060"/>
            </a:solidFill>
            <a:ln w="9525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/>
            <a:p>
              <a:pPr algn="ctr" defTabSz="708931"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</a:pPr>
              <a:r>
                <a:rPr lang="ko-KR" altLang="en-US" sz="1400" b="1" kern="0" dirty="0">
                  <a:solidFill>
                    <a:prstClr val="white"/>
                  </a:solidFill>
                  <a:latin typeface="+mn-ea"/>
                  <a:sym typeface="맑은 고딕"/>
                </a:rPr>
                <a:t>내부 조직 개편</a:t>
              </a:r>
            </a:p>
          </p:txBody>
        </p:sp>
        <p:sp>
          <p:nvSpPr>
            <p:cNvPr id="32" name="Rectangle 7">
              <a:extLst>
                <a:ext uri="{FF2B5EF4-FFF2-40B4-BE49-F238E27FC236}">
                  <a16:creationId xmlns:a16="http://schemas.microsoft.com/office/drawing/2014/main" id="{2D932CBB-A8DD-A779-2805-B3FB4F688A24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3712977" y="5041269"/>
              <a:ext cx="7272000" cy="5760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>
              <a:lvl1pPr algn="l" eaLnBrk="0" hangingPunct="0">
                <a:spcBef>
                  <a:spcPct val="20000"/>
                </a:spcBef>
                <a:buClr>
                  <a:srgbClr val="FFD200"/>
                </a:buClr>
                <a:buSzPct val="75000"/>
                <a:buFont typeface="Arial" charset="0"/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 marL="241300" indent="-239713" algn="l" eaLnBrk="0" hangingPunct="0">
                <a:spcBef>
                  <a:spcPct val="20000"/>
                </a:spcBef>
                <a:buClr>
                  <a:srgbClr val="FFD200"/>
                </a:buClr>
                <a:buSzPct val="75000"/>
                <a:buFont typeface="Arial" charset="0"/>
                <a:defRPr sz="1400" b="1">
                  <a:solidFill>
                    <a:schemeClr val="hlink"/>
                  </a:solidFill>
                  <a:latin typeface="Arial" charset="0"/>
                </a:defRPr>
              </a:lvl2pPr>
              <a:lvl3pPr marL="479425" indent="-236538" algn="l" eaLnBrk="0" hangingPunct="0">
                <a:spcBef>
                  <a:spcPct val="20000"/>
                </a:spcBef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 marL="717550" indent="-358775" algn="l" eaLnBrk="0" hangingPunct="0">
                <a:spcBef>
                  <a:spcPct val="20000"/>
                </a:spcBef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 marL="1079500" indent="-360363" algn="l" eaLnBrk="0" hangingPunct="0">
                <a:spcBef>
                  <a:spcPct val="20000"/>
                </a:spcBef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15367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19939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24511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29083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R="0" lvl="0" algn="l" defTabSz="708931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  <a:tabLst/>
                <a:defRPr/>
              </a:pPr>
              <a:r>
                <a:rPr lang="ko-KR" altLang="en-US" sz="1400" b="1" kern="0" dirty="0">
                  <a:solidFill>
                    <a:prstClr val="black"/>
                  </a:solidFill>
                  <a:latin typeface="+mn-ea"/>
                  <a:sym typeface="맑은 고딕"/>
                </a:rPr>
                <a:t>국비지원 학원 교육을 통한 업무 스킬 사전 학습</a:t>
              </a:r>
              <a:r>
                <a:rPr lang="en-US" altLang="ko-KR" sz="1400" b="1" kern="0" dirty="0">
                  <a:solidFill>
                    <a:prstClr val="black"/>
                  </a:solidFill>
                  <a:latin typeface="+mn-ea"/>
                  <a:sym typeface="맑은 고딕"/>
                </a:rPr>
                <a:t>(</a:t>
              </a:r>
              <a:r>
                <a:rPr lang="ko-KR" altLang="en-US" sz="1400" b="1" kern="0" dirty="0">
                  <a:solidFill>
                    <a:prstClr val="black"/>
                  </a:solidFill>
                  <a:latin typeface="+mn-ea"/>
                  <a:sym typeface="맑은 고딕"/>
                </a:rPr>
                <a:t>신입사원 교육 수준</a:t>
              </a:r>
              <a:r>
                <a:rPr lang="en-US" altLang="ko-KR" sz="1400" b="1" kern="0" dirty="0">
                  <a:solidFill>
                    <a:prstClr val="black"/>
                  </a:solidFill>
                  <a:latin typeface="+mn-ea"/>
                  <a:sym typeface="맑은 고딕"/>
                </a:rPr>
                <a:t>)</a:t>
              </a:r>
              <a:r>
                <a:rPr lang="ko-KR" altLang="en-US" sz="1400" b="1" kern="0" dirty="0">
                  <a:solidFill>
                    <a:prstClr val="black"/>
                  </a:solidFill>
                  <a:latin typeface="+mn-ea"/>
                  <a:sym typeface="맑은 고딕"/>
                </a:rPr>
                <a:t>  </a:t>
              </a:r>
              <a:endParaRPr lang="en-US" altLang="ko-KR" sz="1400" b="1" kern="0" dirty="0">
                <a:solidFill>
                  <a:prstClr val="black"/>
                </a:solidFill>
                <a:latin typeface="+mn-ea"/>
                <a:sym typeface="맑은 고딕"/>
              </a:endParaRPr>
            </a:p>
            <a:p>
              <a:pPr marR="0" lvl="0" algn="l" defTabSz="708931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  <a:tabLst/>
                <a:defRPr/>
              </a:pPr>
              <a:r>
                <a:rPr lang="ko-KR" altLang="en-US" sz="1400" b="1" kern="0" dirty="0">
                  <a:solidFill>
                    <a:prstClr val="black"/>
                  </a:solidFill>
                  <a:latin typeface="+mn-ea"/>
                  <a:sym typeface="맑은 고딕"/>
                </a:rPr>
                <a:t>취업 특강을 통한 취업 설명회 입사기회 제공 및 강점에 맞춘 커리어 컨설팅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맑은 고딕"/>
              </a:endParaRPr>
            </a:p>
          </p:txBody>
        </p:sp>
        <p:sp>
          <p:nvSpPr>
            <p:cNvPr id="33" name="Rectangle 11">
              <a:extLst>
                <a:ext uri="{FF2B5EF4-FFF2-40B4-BE49-F238E27FC236}">
                  <a16:creationId xmlns:a16="http://schemas.microsoft.com/office/drawing/2014/main" id="{71F6666E-E34D-02C4-0470-861562EC86F1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3712977" y="4387874"/>
              <a:ext cx="7272000" cy="5760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>
              <a:lvl1pPr algn="l" eaLnBrk="0" hangingPunct="0">
                <a:spcBef>
                  <a:spcPct val="20000"/>
                </a:spcBef>
                <a:buClr>
                  <a:srgbClr val="FFD200"/>
                </a:buClr>
                <a:buSzPct val="75000"/>
                <a:buFont typeface="Arial" charset="0"/>
                <a:defRPr sz="1200">
                  <a:solidFill>
                    <a:schemeClr val="tx1"/>
                  </a:solidFill>
                  <a:latin typeface="Arial" charset="0"/>
                </a:defRPr>
              </a:lvl1pPr>
              <a:lvl2pPr marL="241300" indent="-239713" algn="l" eaLnBrk="0" hangingPunct="0">
                <a:spcBef>
                  <a:spcPct val="20000"/>
                </a:spcBef>
                <a:buClr>
                  <a:srgbClr val="FFD200"/>
                </a:buClr>
                <a:buSzPct val="75000"/>
                <a:buFont typeface="Arial" charset="0"/>
                <a:defRPr sz="1400" b="1">
                  <a:solidFill>
                    <a:schemeClr val="hlink"/>
                  </a:solidFill>
                  <a:latin typeface="Arial" charset="0"/>
                </a:defRPr>
              </a:lvl2pPr>
              <a:lvl3pPr marL="479425" indent="-236538" algn="l" eaLnBrk="0" hangingPunct="0">
                <a:spcBef>
                  <a:spcPct val="20000"/>
                </a:spcBef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3pPr>
              <a:lvl4pPr marL="717550" indent="-358775" algn="l" eaLnBrk="0" hangingPunct="0">
                <a:spcBef>
                  <a:spcPct val="20000"/>
                </a:spcBef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4pPr>
              <a:lvl5pPr marL="1079500" indent="-360363" algn="l" eaLnBrk="0" hangingPunct="0">
                <a:spcBef>
                  <a:spcPct val="20000"/>
                </a:spcBef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15367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19939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24511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2908300" indent="-3603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►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R="0" lvl="0" algn="l" defTabSz="708931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IT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 전공자에게는 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RPA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회사 입사 혹은 전담 부서 입사 가점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, 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비전공자에게는 공공기관 기업에 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RPA 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담당 계약 부서 및 관리를 위한 현업 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PM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으로 양성</a:t>
              </a:r>
            </a:p>
          </p:txBody>
        </p:sp>
        <p:sp>
          <p:nvSpPr>
            <p:cNvPr id="34" name="Rectangle 17">
              <a:extLst>
                <a:ext uri="{FF2B5EF4-FFF2-40B4-BE49-F238E27FC236}">
                  <a16:creationId xmlns:a16="http://schemas.microsoft.com/office/drawing/2014/main" id="{12208542-E72A-B263-034F-3927606B702B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>
              <a:off x="3712977" y="3009084"/>
              <a:ext cx="7272000" cy="6480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9525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/>
            <a:p>
              <a:pPr marR="0" lvl="0" defTabSz="708931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기업의 </a:t>
              </a:r>
              <a:r>
                <a:rPr kumimoji="0" lang="en-US" altLang="ko-KR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CoE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대상 </a:t>
              </a:r>
              <a:r>
                <a:rPr kumimoji="0" lang="ko-KR" alt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심도있는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 조직 운영 및 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RPA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자동화 고려한 팀 빌딩</a:t>
              </a:r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D4EDD567-F029-ED69-736B-A84E029DEFED}"/>
                </a:ext>
              </a:extLst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gray">
            <a:xfrm>
              <a:off x="3712977" y="3734479"/>
              <a:ext cx="7272000" cy="576000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/>
            <a:p>
              <a:pPr marR="0" lvl="0" defTabSz="708931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현업 재직자 대상 간단한 업무 자동화 및 운영 장애 대응 스킬 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sym typeface="맑은 고딕"/>
                </a:rPr>
                <a:t>Up-Grade</a:t>
              </a:r>
              <a:endPara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n-ea"/>
                <a:sym typeface="맑은 고딕"/>
              </a:endParaRPr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9FB1F959-9354-8F3C-FE1D-AE17FCA89454}"/>
                </a:ext>
              </a:extLst>
            </p:cNvPr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gray">
            <a:xfrm>
              <a:off x="1332164" y="3734479"/>
              <a:ext cx="2196000" cy="576000"/>
            </a:xfrm>
            <a:prstGeom prst="rect">
              <a:avLst/>
            </a:prstGeom>
            <a:solidFill>
              <a:srgbClr val="002060"/>
            </a:solidFill>
            <a:ln w="9525" algn="ctr">
              <a:solidFill>
                <a:srgbClr val="F0F0F0"/>
              </a:solidFill>
              <a:miter lim="800000"/>
              <a:headEnd/>
              <a:tailEnd/>
            </a:ln>
            <a:effectLst>
              <a:softEdge rad="31750"/>
            </a:effectLst>
          </p:spPr>
          <p:txBody>
            <a:bodyPr lIns="90000" tIns="46800" rIns="90000" bIns="46800" anchor="ctr"/>
            <a:lstStyle/>
            <a:p>
              <a:pPr algn="ctr" defTabSz="708931">
                <a:spcBef>
                  <a:spcPct val="0"/>
                </a:spcBef>
                <a:spcAft>
                  <a:spcPts val="600"/>
                </a:spcAft>
                <a:buClr>
                  <a:srgbClr val="336699"/>
                </a:buClr>
                <a:buSzPct val="75000"/>
              </a:pPr>
              <a:r>
                <a:rPr lang="ko-KR" altLang="en-US" sz="1400" b="1" kern="0" dirty="0">
                  <a:solidFill>
                    <a:prstClr val="white"/>
                  </a:solidFill>
                  <a:latin typeface="+mn-ea"/>
                  <a:sym typeface="맑은 고딕"/>
                </a:rPr>
                <a:t>현업 재직자 운영 안정화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DF7ED5E-D53B-798E-C605-9472BFE97A4A}"/>
                </a:ext>
              </a:extLst>
            </p:cNvPr>
            <p:cNvSpPr/>
            <p:nvPr/>
          </p:nvSpPr>
          <p:spPr>
            <a:xfrm>
              <a:off x="1332356" y="2572119"/>
              <a:ext cx="2196000" cy="3600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A28A"/>
                </a:buClr>
                <a:buSzTx/>
                <a:buFont typeface="Times" pitchFamily="18" charset="0"/>
                <a:buNone/>
                <a:tabLst/>
                <a:defRPr/>
              </a:pPr>
              <a:r>
                <a:rPr lang="ko-KR" altLang="en-US" sz="1600" b="1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교육 </a:t>
              </a:r>
              <a:r>
                <a:rPr kumimoji="0" lang="ko-KR" altLang="en-US" sz="1600" b="1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효과</a:t>
              </a:r>
              <a:endParaRPr kumimoji="0" lang="en-GB" altLang="en-US" sz="160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69345D3F-4DA7-1764-7B96-6E8C965D8356}"/>
                </a:ext>
              </a:extLst>
            </p:cNvPr>
            <p:cNvCxnSpPr>
              <a:cxnSpLocks/>
            </p:cNvCxnSpPr>
            <p:nvPr/>
          </p:nvCxnSpPr>
          <p:spPr>
            <a:xfrm>
              <a:off x="1332164" y="2917973"/>
              <a:ext cx="2196000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8B0FE57-D4A4-697E-E0B4-DC781C24E0A1}"/>
                </a:ext>
              </a:extLst>
            </p:cNvPr>
            <p:cNvSpPr/>
            <p:nvPr/>
          </p:nvSpPr>
          <p:spPr>
            <a:xfrm>
              <a:off x="3730022" y="2572119"/>
              <a:ext cx="7272000" cy="3600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A28A"/>
                </a:buClr>
                <a:buSzTx/>
                <a:buFont typeface="Times" pitchFamily="18" charset="0"/>
                <a:buNone/>
                <a:tabLst/>
                <a:defRPr/>
              </a:pPr>
              <a:r>
                <a:rPr kumimoji="0" lang="ko-KR" altLang="en-US" sz="1600" b="1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상세 효과</a:t>
              </a:r>
              <a:endParaRPr kumimoji="0" lang="en-GB" altLang="en-US" sz="1600" b="1" i="0" u="none" strike="noStrike" kern="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655ABA2-F82D-F02C-8193-373690A292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5472" y="2917973"/>
              <a:ext cx="7272000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7455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ko-KR" sz="6600" b="1" spc="600" noProof="1">
                <a:latin typeface="Arial Rounded MT Bold" panose="020F0704030504030204" pitchFamily="34" charset="0"/>
              </a:rPr>
              <a:t>Q&amp;A</a:t>
            </a:r>
            <a:endParaRPr lang="ko-KR" altLang="en-US" sz="6600" b="1" spc="600" noProof="1">
              <a:latin typeface="Arial Rounded MT Bold" panose="020F0704030504030204" pitchFamily="34" charset="0"/>
            </a:endParaRPr>
          </a:p>
        </p:txBody>
      </p:sp>
      <p:pic>
        <p:nvPicPr>
          <p:cNvPr id="13" name="그림 개체 틀 12" descr="벽을 마주 보고 있는 테이블 위의 컴퓨터 클로즈업">
            <a:extLst>
              <a:ext uri="{FF2B5EF4-FFF2-40B4-BE49-F238E27FC236}">
                <a16:creationId xmlns:a16="http://schemas.microsoft.com/office/drawing/2014/main" id="{90BB9493-60B4-4B89-89CE-E1F8BF6C4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924168"/>
            <a:ext cx="2232000" cy="144000"/>
          </a:xfrm>
        </p:spPr>
        <p:txBody>
          <a:bodyPr rtlCol="0"/>
          <a:lstStyle/>
          <a:p>
            <a:pPr rtl="0"/>
            <a:r>
              <a:rPr lang="ko-KR" altLang="en-US" spc="300" noProof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en-US" altLang="ko-KR" noProof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fld>
            <a:endParaRPr lang="ko-KR" altLang="en-US" noProof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4671-16C0-20C6-6A0A-43304A71A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0211FE61-4004-9514-C378-08E2206F4076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3E393A0D-2366-87AE-6FC6-8D60228AE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1376546-6790-9766-EE5D-2BE3578B332B}"/>
                </a:ext>
              </a:extLst>
            </p:cNvPr>
            <p:cNvSpPr/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0698B95F-06BC-8CFB-FE93-862957DD9AF2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7">
            <a:extLst>
              <a:ext uri="{FF2B5EF4-FFF2-40B4-BE49-F238E27FC236}">
                <a16:creationId xmlns:a16="http://schemas.microsoft.com/office/drawing/2014/main" id="{EFF577D1-4704-FFD0-677C-66FA4BFDC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568361"/>
              </p:ext>
            </p:extLst>
          </p:nvPr>
        </p:nvGraphicFramePr>
        <p:xfrm>
          <a:off x="688975" y="987972"/>
          <a:ext cx="10814050" cy="5286704"/>
        </p:xfrm>
        <a:graphic>
          <a:graphicData uri="http://schemas.openxmlformats.org/drawingml/2006/table">
            <a:tbl>
              <a:tblPr firstRow="1" bandRow="1"/>
              <a:tblGrid>
                <a:gridCol w="5156013">
                  <a:extLst>
                    <a:ext uri="{9D8B030D-6E8A-4147-A177-3AD203B41FA5}">
                      <a16:colId xmlns:a16="http://schemas.microsoft.com/office/drawing/2014/main" val="2958128167"/>
                    </a:ext>
                  </a:extLst>
                </a:gridCol>
                <a:gridCol w="502024">
                  <a:extLst>
                    <a:ext uri="{9D8B030D-6E8A-4147-A177-3AD203B41FA5}">
                      <a16:colId xmlns:a16="http://schemas.microsoft.com/office/drawing/2014/main" val="4030465909"/>
                    </a:ext>
                  </a:extLst>
                </a:gridCol>
                <a:gridCol w="5156013">
                  <a:extLst>
                    <a:ext uri="{9D8B030D-6E8A-4147-A177-3AD203B41FA5}">
                      <a16:colId xmlns:a16="http://schemas.microsoft.com/office/drawing/2014/main" val="2922629996"/>
                    </a:ext>
                  </a:extLst>
                </a:gridCol>
              </a:tblGrid>
              <a:tr h="11835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Q1. 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이후에도 현업이 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RPA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수정할 수 있나요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A1. 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가능합니다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다만 개별적인 수정으로 발생한 이슈의 경우 보완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수정이 불가합니다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326769"/>
                  </a:ext>
                </a:extLst>
              </a:tr>
              <a:tr h="14597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Q2. 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기능을 개발할 때마다 봇을 확대해야 하나요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A2. 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봇은 업무를 대신 수행해주는 비서라 생각하시면 됩니다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때문에 수행 업무가 늘어날 경우 비서의 수도 늘어나게 될 수 있습니다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6482402"/>
                  </a:ext>
                </a:extLst>
              </a:tr>
              <a:tr h="11835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Q3. 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현업 업무 분석은 얼마나 걸리죠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A3. 2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번의 업무 분석과 과제 정의에 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~1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 정도 예상되고 있습니다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업무의 사이즈와 난이도에 따라 차이가 발생됩니다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.)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715677"/>
                  </a:ext>
                </a:extLst>
              </a:tr>
              <a:tr h="14597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Q4. 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프로젝트도 이어서 수행할 수 있나요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endParaRPr lang="ko-KR" altLang="en-US"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A4. RPA 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도입에 따른 자동화 분석을 통해 데이터 소스 확장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도입 영역 확대와 같은 프로젝트가 가능합니다</a:t>
                      </a:r>
                      <a:r>
                        <a:rPr lang="en-US" altLang="ko-KR" sz="16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6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292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023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1EF2BA-36E1-8D8F-99D2-ADCBE2B15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1534E528-B165-D51F-9F9D-3392F031F211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A47323-97D9-B7E4-A759-5EE2EF711737}"/>
              </a:ext>
            </a:extLst>
          </p:cNvPr>
          <p:cNvSpPr txBox="1"/>
          <p:nvPr/>
        </p:nvSpPr>
        <p:spPr>
          <a:xfrm>
            <a:off x="199702" y="330712"/>
            <a:ext cx="11824657" cy="66588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HL-ENG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과제분석 </a:t>
            </a:r>
            <a:endParaRPr lang="en-US" altLang="ko-KR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0FDDC5-2822-53A2-713A-4101E2DEEB04}"/>
              </a:ext>
            </a:extLst>
          </p:cNvPr>
          <p:cNvSpPr txBox="1"/>
          <p:nvPr/>
        </p:nvSpPr>
        <p:spPr>
          <a:xfrm>
            <a:off x="1344491" y="1142327"/>
            <a:ext cx="8671034" cy="102162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규칙적이고 반복적인 업무 자동화를 통해</a:t>
            </a:r>
            <a:endParaRPr lang="en-US" altLang="ko-KR" sz="2000" b="1" spc="-15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업무생산성 향상 및 고부가 가치 업무 집중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862561-A4DC-7017-B140-C64D491B4D2F}"/>
              </a:ext>
            </a:extLst>
          </p:cNvPr>
          <p:cNvSpPr txBox="1"/>
          <p:nvPr/>
        </p:nvSpPr>
        <p:spPr>
          <a:xfrm>
            <a:off x="207717" y="2396944"/>
            <a:ext cx="11637442" cy="5327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처음</a:t>
            </a: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RPA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 기본적인 개념만 일단 설명하는 시간을 가짐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이해하는 비율은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20%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정도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7BB275-4E79-0BC9-90D2-48B20382C768}"/>
              </a:ext>
            </a:extLst>
          </p:cNvPr>
          <p:cNvSpPr txBox="1"/>
          <p:nvPr/>
        </p:nvSpPr>
        <p:spPr>
          <a:xfrm>
            <a:off x="207717" y="3087751"/>
            <a:ext cx="11637442" cy="13701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구매팀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개인별 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PC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 발주서가 저장되어 있어 문서중앙화가 안되고 있다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기존의 발주서를 활용하여 구매 인사이트를 활용하고 싶었지만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담당자가 일일이 자료를 </a:t>
            </a:r>
            <a:r>
              <a:rPr lang="ko-KR" altLang="en-US" sz="20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취합하려니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DB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 구축을 하면 좋겠다고 생각을 했다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8717DE-02B5-C21D-56F0-3C057DA8A26F}"/>
              </a:ext>
            </a:extLst>
          </p:cNvPr>
          <p:cNvSpPr txBox="1"/>
          <p:nvPr/>
        </p:nvSpPr>
        <p:spPr>
          <a:xfrm>
            <a:off x="199702" y="4646115"/>
            <a:ext cx="11637442" cy="9623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2400" b="1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재무팀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매월 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1~5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직원 경비자료를 취합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5~10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경비내용 확인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입력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집계하고 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11~15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경비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20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전도금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집행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15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 급여 및 </a:t>
            </a:r>
            <a:r>
              <a:rPr lang="ko-KR" altLang="en-US" sz="20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전도금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집행까지 단순업무를 반복하고 있다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04EE09-C156-DFB8-C790-E78EA67D98BF}"/>
              </a:ext>
            </a:extLst>
          </p:cNvPr>
          <p:cNvSpPr txBox="1"/>
          <p:nvPr/>
        </p:nvSpPr>
        <p:spPr>
          <a:xfrm>
            <a:off x="204962" y="5744448"/>
            <a:ext cx="11637442" cy="9623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설계팀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Utility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견적서 작성 프로그램에서 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ISO DWG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에서 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BoM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을 수시로 작성하고 </a:t>
            </a:r>
            <a:endParaRPr lang="en-US" altLang="ko-KR" sz="2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</a:t>
            </a:r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이것을 다시 배관자재업체 단가표를 작성하는 업무를 반복 수정하여 작성한다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278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4AA718-2FC6-214C-F920-F7421E4B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59197E40-2722-EC10-E182-0507B72ACC75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1C856-9716-7B3B-DDA6-780E7CCBDDEC}"/>
              </a:ext>
            </a:extLst>
          </p:cNvPr>
          <p:cNvSpPr txBox="1"/>
          <p:nvPr/>
        </p:nvSpPr>
        <p:spPr>
          <a:xfrm>
            <a:off x="199702" y="330712"/>
            <a:ext cx="11824657" cy="66588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HL-ENG RPA 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과제 도출 및 도입 사례 소개</a:t>
            </a:r>
            <a:endParaRPr lang="en-US" altLang="ko-KR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CC2D616-21E5-28EB-AE2B-C2B81A7A36C5}"/>
              </a:ext>
            </a:extLst>
          </p:cNvPr>
          <p:cNvSpPr/>
          <p:nvPr/>
        </p:nvSpPr>
        <p:spPr>
          <a:xfrm>
            <a:off x="1426726" y="2380618"/>
            <a:ext cx="2727962" cy="2589990"/>
          </a:xfrm>
          <a:prstGeom prst="ellipse">
            <a:avLst/>
          </a:prstGeom>
          <a:solidFill>
            <a:srgbClr val="1D67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정형화된 반복작업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3000" b="1" dirty="0"/>
              <a:t>업무의</a:t>
            </a:r>
            <a:endParaRPr lang="en-US" altLang="ko-KR" sz="3000" b="1" dirty="0"/>
          </a:p>
          <a:p>
            <a:pPr algn="ctr"/>
            <a:r>
              <a:rPr lang="ko-KR" altLang="en-US" sz="3000" b="1" dirty="0"/>
              <a:t>자동화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EEC56C-98D6-1866-B7EB-140340142A23}"/>
              </a:ext>
            </a:extLst>
          </p:cNvPr>
          <p:cNvSpPr txBox="1"/>
          <p:nvPr/>
        </p:nvSpPr>
        <p:spPr>
          <a:xfrm>
            <a:off x="1527720" y="1172216"/>
            <a:ext cx="8671034" cy="102162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en-US" altLang="ko-KR" sz="2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20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규칙적이고 반복적인 업무 자동화를 통해</a:t>
            </a:r>
            <a:endParaRPr lang="en-US" altLang="ko-KR" sz="2000" b="1" spc="-15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ko-KR" altLang="en-US" sz="28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업무생산성 향상 및 고부가 가치 업무 집중</a:t>
            </a:r>
            <a:endParaRPr lang="en-US" altLang="ko-KR" sz="28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1C62125-6A88-73D1-37CC-6A24616329C3}"/>
              </a:ext>
            </a:extLst>
          </p:cNvPr>
          <p:cNvSpPr/>
          <p:nvPr/>
        </p:nvSpPr>
        <p:spPr>
          <a:xfrm>
            <a:off x="4657125" y="2380618"/>
            <a:ext cx="2727962" cy="2589990"/>
          </a:xfrm>
          <a:prstGeom prst="ellipse">
            <a:avLst/>
          </a:prstGeom>
          <a:solidFill>
            <a:srgbClr val="1D67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업무자동화를 통한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2600" b="1" dirty="0"/>
              <a:t>신속성</a:t>
            </a:r>
            <a:endParaRPr lang="en-US" altLang="ko-KR" sz="2600" b="1" dirty="0"/>
          </a:p>
          <a:p>
            <a:pPr algn="ctr"/>
            <a:r>
              <a:rPr lang="ko-KR" altLang="en-US" sz="2600" b="1" dirty="0"/>
              <a:t>정확성개선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EC0B86A7-5EC1-D032-8353-EF4D1B955E66}"/>
              </a:ext>
            </a:extLst>
          </p:cNvPr>
          <p:cNvSpPr/>
          <p:nvPr/>
        </p:nvSpPr>
        <p:spPr>
          <a:xfrm>
            <a:off x="8042945" y="2380618"/>
            <a:ext cx="2727962" cy="2589990"/>
          </a:xfrm>
          <a:prstGeom prst="ellipse">
            <a:avLst/>
          </a:prstGeom>
          <a:solidFill>
            <a:srgbClr val="1D67F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직원들의</a:t>
            </a:r>
            <a:endParaRPr lang="en-US" altLang="ko-KR" sz="1400" b="1" dirty="0"/>
          </a:p>
          <a:p>
            <a:pPr algn="ctr"/>
            <a:endParaRPr lang="en-US" altLang="ko-KR" sz="1400" b="1" dirty="0"/>
          </a:p>
          <a:p>
            <a:pPr algn="ctr"/>
            <a:r>
              <a:rPr lang="ko-KR" altLang="en-US" sz="2600" b="1" dirty="0"/>
              <a:t>고부가치치 업무집중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F35556-AE82-5286-1546-AA9DC4F3BAD0}"/>
              </a:ext>
            </a:extLst>
          </p:cNvPr>
          <p:cNvSpPr txBox="1"/>
          <p:nvPr/>
        </p:nvSpPr>
        <p:spPr>
          <a:xfrm>
            <a:off x="2561374" y="5187019"/>
            <a:ext cx="7242416" cy="544413"/>
          </a:xfrm>
          <a:prstGeom prst="rect">
            <a:avLst/>
          </a:prstGeom>
          <a:solidFill>
            <a:srgbClr val="1D67FE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업무방식 변화를 통한 혁신 가속화 </a:t>
            </a:r>
            <a:endParaRPr lang="en-US" altLang="ko-KR" sz="2400" b="1" spc="-15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8" name="더하기 기호 37">
            <a:extLst>
              <a:ext uri="{FF2B5EF4-FFF2-40B4-BE49-F238E27FC236}">
                <a16:creationId xmlns:a16="http://schemas.microsoft.com/office/drawing/2014/main" id="{78813898-7BFA-A03B-073B-6F0942061042}"/>
              </a:ext>
            </a:extLst>
          </p:cNvPr>
          <p:cNvSpPr/>
          <p:nvPr/>
        </p:nvSpPr>
        <p:spPr>
          <a:xfrm>
            <a:off x="4254318" y="3409031"/>
            <a:ext cx="294289" cy="451946"/>
          </a:xfrm>
          <a:prstGeom prst="mathPlu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더하기 기호 38">
            <a:extLst>
              <a:ext uri="{FF2B5EF4-FFF2-40B4-BE49-F238E27FC236}">
                <a16:creationId xmlns:a16="http://schemas.microsoft.com/office/drawing/2014/main" id="{D1832AF6-0795-AD09-0A6F-BB80C2FC9B5F}"/>
              </a:ext>
            </a:extLst>
          </p:cNvPr>
          <p:cNvSpPr/>
          <p:nvPr/>
        </p:nvSpPr>
        <p:spPr>
          <a:xfrm>
            <a:off x="7582725" y="3439130"/>
            <a:ext cx="294289" cy="451946"/>
          </a:xfrm>
          <a:prstGeom prst="mathPlu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DF7C5E-DA33-77E9-120B-6B9B7C46CA87}"/>
              </a:ext>
            </a:extLst>
          </p:cNvPr>
          <p:cNvSpPr txBox="1"/>
          <p:nvPr/>
        </p:nvSpPr>
        <p:spPr>
          <a:xfrm>
            <a:off x="207717" y="5951194"/>
            <a:ext cx="11808626" cy="881203"/>
          </a:xfrm>
          <a:prstGeom prst="rect">
            <a:avLst/>
          </a:prstGeom>
          <a:solidFill>
            <a:srgbClr val="69D8FF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RPA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 통한 단순 반복 업무 자동화로 프로세스 최적화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생산성을 극대화 함으로써 </a:t>
            </a:r>
            <a:endParaRPr lang="en-US" altLang="ko-KR" sz="24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20000"/>
              </a:lnSpc>
              <a:spcAft>
                <a:spcPts val="300"/>
              </a:spcAft>
            </a:pPr>
            <a:r>
              <a:rPr lang="ko-KR" altLang="en-US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스마트 경영업무의 기반을 마련한다</a:t>
            </a:r>
            <a:r>
              <a:rPr lang="en-US" altLang="ko-KR" sz="2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254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D6BCFB-B2F9-C27E-1D4D-94AB2B0B5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사람, 컴퓨터, 실내이(가) 표시된 사진&#10;&#10;자동 생성된 설명">
            <a:extLst>
              <a:ext uri="{FF2B5EF4-FFF2-40B4-BE49-F238E27FC236}">
                <a16:creationId xmlns:a16="http://schemas.microsoft.com/office/drawing/2014/main" id="{A5F535B4-B244-BD05-17F2-98F1FC96F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AD5D6233-91A4-72D0-F068-6A0653EEBC98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27207-930F-1584-0EF3-A3A7982359B5}"/>
              </a:ext>
            </a:extLst>
          </p:cNvPr>
          <p:cNvSpPr txBox="1"/>
          <p:nvPr/>
        </p:nvSpPr>
        <p:spPr>
          <a:xfrm>
            <a:off x="199702" y="330712"/>
            <a:ext cx="11824657" cy="665888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HL-ENG RPA </a:t>
            </a:r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과제 도출 및 도입 사례 소개</a:t>
            </a:r>
            <a:endParaRPr lang="en-US" altLang="ko-KR" sz="4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391BFA9-DD59-36FC-B0CE-E34243792BBB}"/>
              </a:ext>
            </a:extLst>
          </p:cNvPr>
          <p:cNvSpPr/>
          <p:nvPr/>
        </p:nvSpPr>
        <p:spPr>
          <a:xfrm>
            <a:off x="199703" y="1399186"/>
            <a:ext cx="6211614" cy="111409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                                 </a:t>
            </a:r>
            <a:r>
              <a:rPr lang="ko-KR" altLang="en-US" dirty="0">
                <a:solidFill>
                  <a:srgbClr val="FF0000"/>
                </a:solidFill>
              </a:rPr>
              <a:t>발주처의  발주 정보를 </a:t>
            </a:r>
            <a:r>
              <a:rPr lang="en-US" altLang="ko-KR" dirty="0">
                <a:solidFill>
                  <a:srgbClr val="FF0000"/>
                </a:solidFill>
              </a:rPr>
              <a:t>DB</a:t>
            </a:r>
            <a:r>
              <a:rPr lang="ko-KR" altLang="en-US" dirty="0">
                <a:solidFill>
                  <a:srgbClr val="FF0000"/>
                </a:solidFill>
              </a:rPr>
              <a:t>로 구축하고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                                </a:t>
            </a:r>
            <a:r>
              <a:rPr lang="ko-KR" altLang="en-US" dirty="0">
                <a:solidFill>
                  <a:srgbClr val="FF0000"/>
                </a:solidFill>
              </a:rPr>
              <a:t>이를 적시에 제공한다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0076C6C-40D9-3359-9FD6-5ED1A0B65F28}"/>
              </a:ext>
            </a:extLst>
          </p:cNvPr>
          <p:cNvSpPr/>
          <p:nvPr/>
        </p:nvSpPr>
        <p:spPr>
          <a:xfrm>
            <a:off x="273280" y="1493782"/>
            <a:ext cx="1492469" cy="924911"/>
          </a:xfrm>
          <a:prstGeom prst="roundRect">
            <a:avLst/>
          </a:prstGeom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DB</a:t>
            </a:r>
            <a:endParaRPr lang="ko-KR" altLang="en-US" sz="2000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5F0E8C5-0FBA-0632-9252-64A363989C41}"/>
              </a:ext>
            </a:extLst>
          </p:cNvPr>
          <p:cNvSpPr/>
          <p:nvPr/>
        </p:nvSpPr>
        <p:spPr>
          <a:xfrm>
            <a:off x="199703" y="2770786"/>
            <a:ext cx="6211614" cy="111409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                                 </a:t>
            </a:r>
            <a:r>
              <a:rPr lang="ko-KR" altLang="en-US" dirty="0">
                <a:solidFill>
                  <a:srgbClr val="FF0000"/>
                </a:solidFill>
              </a:rPr>
              <a:t>최적화된 업무계획과 실행으로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                                Cost </a:t>
            </a:r>
            <a:r>
              <a:rPr lang="ko-KR" altLang="en-US" dirty="0">
                <a:solidFill>
                  <a:srgbClr val="FF0000"/>
                </a:solidFill>
              </a:rPr>
              <a:t>경쟁력을 최대화 한다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7682474-03FD-7C80-F198-1C12ACD6CD26}"/>
              </a:ext>
            </a:extLst>
          </p:cNvPr>
          <p:cNvSpPr/>
          <p:nvPr/>
        </p:nvSpPr>
        <p:spPr>
          <a:xfrm>
            <a:off x="273280" y="2865382"/>
            <a:ext cx="1492469" cy="924911"/>
          </a:xfrm>
          <a:prstGeom prst="roundRect">
            <a:avLst/>
          </a:prstGeom>
          <a:solidFill>
            <a:srgbClr val="00B050"/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최적화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03E4C2-24C5-2630-9FD1-3BFA3154359B}"/>
              </a:ext>
            </a:extLst>
          </p:cNvPr>
          <p:cNvSpPr/>
          <p:nvPr/>
        </p:nvSpPr>
        <p:spPr>
          <a:xfrm>
            <a:off x="199703" y="4121366"/>
            <a:ext cx="6211614" cy="111409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                                 숙련된 임직원의 </a:t>
            </a:r>
            <a:r>
              <a:rPr lang="en-US" altLang="ko-KR" dirty="0">
                <a:solidFill>
                  <a:schemeClr val="tx1"/>
                </a:solidFill>
              </a:rPr>
              <a:t>Know-how</a:t>
            </a:r>
            <a:r>
              <a:rPr lang="ko-KR" altLang="en-US" dirty="0">
                <a:solidFill>
                  <a:schemeClr val="tx1"/>
                </a:solidFill>
              </a:rPr>
              <a:t>를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                           </a:t>
            </a:r>
            <a:r>
              <a:rPr lang="ko-KR" altLang="en-US" dirty="0">
                <a:solidFill>
                  <a:schemeClr val="tx1"/>
                </a:solidFill>
              </a:rPr>
              <a:t>시스템화 한다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4FF20FC-C04B-7537-F1AD-5F446ECFFBA8}"/>
              </a:ext>
            </a:extLst>
          </p:cNvPr>
          <p:cNvSpPr/>
          <p:nvPr/>
        </p:nvSpPr>
        <p:spPr>
          <a:xfrm>
            <a:off x="273280" y="4215962"/>
            <a:ext cx="1492469" cy="92491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지식화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C2244D8-65A8-6439-AD6B-578D8DB6E364}"/>
              </a:ext>
            </a:extLst>
          </p:cNvPr>
          <p:cNvSpPr/>
          <p:nvPr/>
        </p:nvSpPr>
        <p:spPr>
          <a:xfrm>
            <a:off x="199703" y="5440414"/>
            <a:ext cx="6211614" cy="1114097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                                 신기술을 활용한 새로운 방식의 활용으로       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                            </a:t>
            </a:r>
            <a:r>
              <a:rPr lang="ko-KR" altLang="en-US" dirty="0">
                <a:solidFill>
                  <a:schemeClr val="tx1"/>
                </a:solidFill>
              </a:rPr>
              <a:t>시장변화에 능동적으로 대응한다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F80595-8287-F6E3-ED7E-9E82F108E1D6}"/>
              </a:ext>
            </a:extLst>
          </p:cNvPr>
          <p:cNvSpPr/>
          <p:nvPr/>
        </p:nvSpPr>
        <p:spPr>
          <a:xfrm>
            <a:off x="273280" y="5535010"/>
            <a:ext cx="1492469" cy="924911"/>
          </a:xfrm>
          <a:prstGeom prst="roundRect">
            <a:avLst/>
          </a:prstGeom>
          <a:solidFill>
            <a:srgbClr val="FF0000"/>
          </a:solidFill>
          <a:ln w="317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변 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83946F-CCB2-1064-BF28-FA2877593651}"/>
              </a:ext>
            </a:extLst>
          </p:cNvPr>
          <p:cNvSpPr/>
          <p:nvPr/>
        </p:nvSpPr>
        <p:spPr>
          <a:xfrm>
            <a:off x="9280634" y="4731999"/>
            <a:ext cx="1828801" cy="1114098"/>
          </a:xfrm>
          <a:prstGeom prst="rect">
            <a:avLst/>
          </a:prstGeom>
          <a:solidFill>
            <a:srgbClr val="9CC4A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일하는 방식</a:t>
            </a:r>
            <a:endParaRPr lang="en-US" altLang="ko-KR" b="1" dirty="0"/>
          </a:p>
          <a:p>
            <a:pPr algn="ctr"/>
            <a:r>
              <a:rPr lang="ko-KR" altLang="en-US" b="1" dirty="0"/>
              <a:t>혁신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24FD01D-1CE9-049C-3113-706B7C3D08FD}"/>
              </a:ext>
            </a:extLst>
          </p:cNvPr>
          <p:cNvSpPr/>
          <p:nvPr/>
        </p:nvSpPr>
        <p:spPr>
          <a:xfrm>
            <a:off x="6926317" y="1420209"/>
            <a:ext cx="1534510" cy="10247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b="1" dirty="0"/>
              <a:t>신 </a:t>
            </a:r>
            <a:r>
              <a:rPr lang="ko-KR" altLang="en-US" b="1" dirty="0" err="1"/>
              <a:t>뢰</a:t>
            </a:r>
            <a:endParaRPr lang="ko-KR" altLang="en-US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7F8C851-1AEC-5BFB-09C6-C9F7FF253F09}"/>
              </a:ext>
            </a:extLst>
          </p:cNvPr>
          <p:cNvSpPr/>
          <p:nvPr/>
        </p:nvSpPr>
        <p:spPr>
          <a:xfrm>
            <a:off x="7094483" y="1492928"/>
            <a:ext cx="1198179" cy="409904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Trust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E4359D4-87F4-91AA-1AFD-2887F03A1E34}"/>
              </a:ext>
            </a:extLst>
          </p:cNvPr>
          <p:cNvSpPr/>
          <p:nvPr/>
        </p:nvSpPr>
        <p:spPr>
          <a:xfrm>
            <a:off x="6926317" y="4154784"/>
            <a:ext cx="1534510" cy="10247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b="1" dirty="0"/>
              <a:t>지 속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BFFDC1C-AA5E-9C88-FA2E-C2970FDC7D7E}"/>
              </a:ext>
            </a:extLst>
          </p:cNvPr>
          <p:cNvSpPr/>
          <p:nvPr/>
        </p:nvSpPr>
        <p:spPr>
          <a:xfrm>
            <a:off x="7094483" y="4227503"/>
            <a:ext cx="1198179" cy="409904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Sustain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A7F9562-15A3-4AE0-D9C3-D556559569F6}"/>
              </a:ext>
            </a:extLst>
          </p:cNvPr>
          <p:cNvSpPr/>
          <p:nvPr/>
        </p:nvSpPr>
        <p:spPr>
          <a:xfrm>
            <a:off x="6926317" y="2770791"/>
            <a:ext cx="1534510" cy="10247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b="1" dirty="0"/>
              <a:t>수 </a:t>
            </a:r>
            <a:r>
              <a:rPr lang="ko-KR" altLang="en-US" b="1" dirty="0" err="1"/>
              <a:t>익</a:t>
            </a:r>
            <a:endParaRPr lang="ko-KR" altLang="en-US" b="1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379E63E-13FB-7FAD-D2BC-5478BA920250}"/>
              </a:ext>
            </a:extLst>
          </p:cNvPr>
          <p:cNvSpPr/>
          <p:nvPr/>
        </p:nvSpPr>
        <p:spPr>
          <a:xfrm>
            <a:off x="7094483" y="2843510"/>
            <a:ext cx="1198179" cy="409904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Profit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1CE2F3-CCDC-04E4-A070-BE47EED34CEF}"/>
              </a:ext>
            </a:extLst>
          </p:cNvPr>
          <p:cNvSpPr/>
          <p:nvPr/>
        </p:nvSpPr>
        <p:spPr>
          <a:xfrm>
            <a:off x="7010403" y="5512379"/>
            <a:ext cx="1534510" cy="102475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b="1" dirty="0"/>
              <a:t>적 응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D2FB969-6376-D46F-7B70-DDA7CCA77A75}"/>
              </a:ext>
            </a:extLst>
          </p:cNvPr>
          <p:cNvSpPr/>
          <p:nvPr/>
        </p:nvSpPr>
        <p:spPr>
          <a:xfrm>
            <a:off x="7178569" y="5585098"/>
            <a:ext cx="1198179" cy="409904"/>
          </a:xfrm>
          <a:prstGeom prst="ellipse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Adapt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8AB3CD-3047-402E-D7C4-CF9BA02E0892}"/>
              </a:ext>
            </a:extLst>
          </p:cNvPr>
          <p:cNvSpPr/>
          <p:nvPr/>
        </p:nvSpPr>
        <p:spPr>
          <a:xfrm>
            <a:off x="9280633" y="1934364"/>
            <a:ext cx="1828801" cy="111409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생산성관리 혁신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05B50BE-FFE5-8B45-7D25-A69067EC1F8D}"/>
              </a:ext>
            </a:extLst>
          </p:cNvPr>
          <p:cNvCxnSpPr/>
          <p:nvPr/>
        </p:nvCxnSpPr>
        <p:spPr>
          <a:xfrm>
            <a:off x="8544913" y="2017986"/>
            <a:ext cx="641128" cy="426979"/>
          </a:xfrm>
          <a:prstGeom prst="straightConnector1">
            <a:avLst/>
          </a:prstGeom>
          <a:ln w="666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B3B083C-9283-C437-6AF2-BF94C89049EC}"/>
              </a:ext>
            </a:extLst>
          </p:cNvPr>
          <p:cNvCxnSpPr/>
          <p:nvPr/>
        </p:nvCxnSpPr>
        <p:spPr>
          <a:xfrm>
            <a:off x="8581703" y="4766434"/>
            <a:ext cx="641128" cy="426979"/>
          </a:xfrm>
          <a:prstGeom prst="straightConnector1">
            <a:avLst/>
          </a:prstGeom>
          <a:ln w="666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CAD7A11-A594-9882-CFC6-7C40826FFE26}"/>
              </a:ext>
            </a:extLst>
          </p:cNvPr>
          <p:cNvCxnSpPr>
            <a:cxnSpLocks/>
          </p:cNvCxnSpPr>
          <p:nvPr/>
        </p:nvCxnSpPr>
        <p:spPr>
          <a:xfrm flipV="1">
            <a:off x="8581703" y="2657800"/>
            <a:ext cx="641128" cy="557057"/>
          </a:xfrm>
          <a:prstGeom prst="straightConnector1">
            <a:avLst/>
          </a:prstGeom>
          <a:ln w="666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1F8F3D4-FC89-09A2-5CC1-4139CC8E1781}"/>
              </a:ext>
            </a:extLst>
          </p:cNvPr>
          <p:cNvCxnSpPr>
            <a:cxnSpLocks/>
          </p:cNvCxnSpPr>
          <p:nvPr/>
        </p:nvCxnSpPr>
        <p:spPr>
          <a:xfrm flipV="1">
            <a:off x="8629003" y="5500841"/>
            <a:ext cx="641128" cy="557057"/>
          </a:xfrm>
          <a:prstGeom prst="straightConnector1">
            <a:avLst/>
          </a:prstGeom>
          <a:ln w="666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34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6E8ED-9C72-3E4C-7E9F-09ECE803D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5ABA6171-B7DE-3EA1-B208-353B8D2059B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9DFEA2FC-B670-4A4F-2B00-04959B18DDF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3D51D31-6A3A-7985-EBC5-41993EA59C3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88DF1D56-AF9D-675D-F0BC-9FD9B27E8A19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C4EACE-8CA7-B7FB-BC79-FF846CB8AF35}"/>
              </a:ext>
            </a:extLst>
          </p:cNvPr>
          <p:cNvSpPr/>
          <p:nvPr/>
        </p:nvSpPr>
        <p:spPr>
          <a:xfrm>
            <a:off x="508000" y="328377"/>
            <a:ext cx="10814050" cy="583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구매팀 과제 분석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-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개요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19630B4-6A9B-CC8D-1A41-9B4D2FB8B6C7}"/>
              </a:ext>
            </a:extLst>
          </p:cNvPr>
          <p:cNvSpPr/>
          <p:nvPr/>
        </p:nvSpPr>
        <p:spPr>
          <a:xfrm>
            <a:off x="508001" y="2613474"/>
            <a:ext cx="1089025" cy="818358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예상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 성과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E4C862C-D763-AA2F-CF93-1671EE67403D}"/>
              </a:ext>
            </a:extLst>
          </p:cNvPr>
          <p:cNvGrpSpPr/>
          <p:nvPr/>
        </p:nvGrpSpPr>
        <p:grpSpPr>
          <a:xfrm>
            <a:off x="1861186" y="2578746"/>
            <a:ext cx="9460864" cy="853625"/>
            <a:chOff x="3481957" y="2843960"/>
            <a:chExt cx="2410217" cy="342286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657BDE5-0E91-465F-9259-541E35C6D39A}"/>
                </a:ext>
              </a:extLst>
            </p:cNvPr>
            <p:cNvSpPr/>
            <p:nvPr/>
          </p:nvSpPr>
          <p:spPr>
            <a:xfrm>
              <a:off x="3481958" y="2843960"/>
              <a:ext cx="2410216" cy="32836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342900" marR="0" lvl="0" indent="-34290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관계형 데이터베이스에 구조화된 데이터 저장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342900" marR="0" lvl="0" indent="-34290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ERP 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연동 준비 완료</a:t>
              </a: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1F2A98E-FA3B-5176-27CB-B2A3E6FFD59C}"/>
                </a:ext>
              </a:extLst>
            </p:cNvPr>
            <p:cNvCxnSpPr/>
            <p:nvPr/>
          </p:nvCxnSpPr>
          <p:spPr>
            <a:xfrm>
              <a:off x="3481957" y="3186246"/>
              <a:ext cx="2410217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C3C3804-4D6D-542C-836B-B5F46F79CEE5}"/>
              </a:ext>
            </a:extLst>
          </p:cNvPr>
          <p:cNvGrpSpPr/>
          <p:nvPr/>
        </p:nvGrpSpPr>
        <p:grpSpPr>
          <a:xfrm>
            <a:off x="508000" y="4113598"/>
            <a:ext cx="10814049" cy="1475212"/>
            <a:chOff x="688975" y="3394275"/>
            <a:chExt cx="10814049" cy="1756703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328D96E-AE7E-7C2A-C4B7-6FBD1A2BA0D1}"/>
                </a:ext>
              </a:extLst>
            </p:cNvPr>
            <p:cNvSpPr/>
            <p:nvPr/>
          </p:nvSpPr>
          <p:spPr>
            <a:xfrm>
              <a:off x="2042161" y="3394275"/>
              <a:ext cx="4583504" cy="175670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tIns="18000" rtlCol="0" anchor="ctr"/>
            <a:lstStyle/>
            <a:p>
              <a:pPr marL="342900" marR="0" lvl="0" indent="-342900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lang="ko-KR" altLang="en-US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다양한 형식의 견적을 표준화된 엑셀로 변환</a:t>
              </a:r>
              <a:endParaRPr lang="en-US" altLang="ko-KR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342900" marR="0" lvl="0" indent="-342900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lang="ko-KR" altLang="en-US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표준화된 양식의 데이터를 </a:t>
              </a:r>
              <a:r>
                <a:rPr lang="ko-KR" altLang="en-US" sz="1600" kern="0" dirty="0" err="1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읽어옴</a:t>
              </a:r>
              <a:endParaRPr lang="en-US" altLang="ko-KR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342900" marR="0" lvl="0" indent="-342900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eriod"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데이터 정합성 검증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7D73286-6941-0A3E-0A6B-3C146045775A}"/>
                </a:ext>
              </a:extLst>
            </p:cNvPr>
            <p:cNvSpPr/>
            <p:nvPr/>
          </p:nvSpPr>
          <p:spPr>
            <a:xfrm>
              <a:off x="6834103" y="3394275"/>
              <a:ext cx="4668921" cy="175670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① </a:t>
              </a:r>
              <a:r>
                <a:rPr lang="ko-KR" altLang="en-US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데이터베이스의 각 테이블에 맞게 데이터 정리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0" marR="0" lvl="0" indent="0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② 데이터베이스에 저장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5E8977C1-1FF0-F5A4-CB7F-E7F9A0F01B79}"/>
                </a:ext>
              </a:extLst>
            </p:cNvPr>
            <p:cNvSpPr/>
            <p:nvPr/>
          </p:nvSpPr>
          <p:spPr>
            <a:xfrm>
              <a:off x="688975" y="3394275"/>
              <a:ext cx="1089025" cy="175670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업무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프로세스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E0995DB-7EC8-2909-F457-5FA31B094B38}"/>
              </a:ext>
            </a:extLst>
          </p:cNvPr>
          <p:cNvSpPr/>
          <p:nvPr/>
        </p:nvSpPr>
        <p:spPr>
          <a:xfrm>
            <a:off x="508000" y="3523482"/>
            <a:ext cx="1089025" cy="507246"/>
          </a:xfrm>
          <a:prstGeom prst="rect">
            <a:avLst/>
          </a:prstGeom>
          <a:solidFill>
            <a:srgbClr val="F2CC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RPA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7" name="화살표: 오각형 76">
            <a:extLst>
              <a:ext uri="{FF2B5EF4-FFF2-40B4-BE49-F238E27FC236}">
                <a16:creationId xmlns:a16="http://schemas.microsoft.com/office/drawing/2014/main" id="{2E0EA5F9-2CA0-5EBE-3FF9-BE442348B3BB}"/>
              </a:ext>
            </a:extLst>
          </p:cNvPr>
          <p:cNvSpPr/>
          <p:nvPr/>
        </p:nvSpPr>
        <p:spPr>
          <a:xfrm>
            <a:off x="1861186" y="3554044"/>
            <a:ext cx="4583506" cy="447929"/>
          </a:xfrm>
          <a:prstGeom prst="homePlat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엑셀 데이터 정리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&amp;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데이터 확인</a:t>
            </a:r>
          </a:p>
        </p:txBody>
      </p:sp>
      <p:sp>
        <p:nvSpPr>
          <p:cNvPr id="78" name="화살표: 오각형 77">
            <a:extLst>
              <a:ext uri="{FF2B5EF4-FFF2-40B4-BE49-F238E27FC236}">
                <a16:creationId xmlns:a16="http://schemas.microsoft.com/office/drawing/2014/main" id="{EFEB88C0-C85A-3397-408E-466CD25D6065}"/>
              </a:ext>
            </a:extLst>
          </p:cNvPr>
          <p:cNvSpPr/>
          <p:nvPr/>
        </p:nvSpPr>
        <p:spPr>
          <a:xfrm>
            <a:off x="6656832" y="3554044"/>
            <a:ext cx="4668921" cy="447929"/>
          </a:xfrm>
          <a:prstGeom prst="homePlate">
            <a:avLst/>
          </a:prstGeom>
          <a:solidFill>
            <a:srgbClr val="0020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rPr>
              <a:t>데이터베이스에 저장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8EC9DE-2417-762E-6769-50694E5B291C}"/>
              </a:ext>
            </a:extLst>
          </p:cNvPr>
          <p:cNvSpPr/>
          <p:nvPr/>
        </p:nvSpPr>
        <p:spPr>
          <a:xfrm>
            <a:off x="508000" y="1668738"/>
            <a:ext cx="1089025" cy="818358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0" dirty="0">
                <a:solidFill>
                  <a:prstClr val="black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목표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7CF30B9-B5B8-CF8E-DCE1-812BBAEC5AEB}"/>
              </a:ext>
            </a:extLst>
          </p:cNvPr>
          <p:cNvGrpSpPr/>
          <p:nvPr/>
        </p:nvGrpSpPr>
        <p:grpSpPr>
          <a:xfrm>
            <a:off x="1861185" y="1634010"/>
            <a:ext cx="9460864" cy="853625"/>
            <a:chOff x="3481957" y="2843960"/>
            <a:chExt cx="2410217" cy="34228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2BA3A3C-4632-1D63-BAF0-DBBBD0D4C700}"/>
                </a:ext>
              </a:extLst>
            </p:cNvPr>
            <p:cNvSpPr/>
            <p:nvPr/>
          </p:nvSpPr>
          <p:spPr>
            <a:xfrm>
              <a:off x="3481958" y="2843960"/>
              <a:ext cx="2410216" cy="32836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“</a:t>
              </a:r>
              <a:r>
                <a:rPr lang="ko-KR" altLang="en-US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다양한 견적서를 통합하여 표준화된 양식으로 변환</a:t>
              </a:r>
              <a:r>
                <a:rPr lang="en-US" altLang="ko-KR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,</a:t>
              </a:r>
              <a:r>
                <a:rPr lang="ko-KR" altLang="en-US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 통합된 견적서 데이터를 </a:t>
              </a:r>
              <a:r>
                <a:rPr lang="en-US" altLang="ko-KR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ERP</a:t>
              </a:r>
              <a:r>
                <a:rPr lang="ko-KR" altLang="en-US" sz="1600" kern="0" dirty="0">
                  <a:solidFill>
                    <a:prstClr val="black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와 연동 가능하도록 데이터베이스에 저장</a:t>
              </a: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휴먼모음T" panose="02030504000101010101" pitchFamily="18" charset="-127"/>
                  <a:ea typeface="휴먼모음T" panose="02030504000101010101" pitchFamily="18" charset="-127"/>
                </a:rPr>
                <a:t>”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8056439-2561-E73A-864F-CF2D223BC808}"/>
                </a:ext>
              </a:extLst>
            </p:cNvPr>
            <p:cNvCxnSpPr/>
            <p:nvPr/>
          </p:nvCxnSpPr>
          <p:spPr>
            <a:xfrm>
              <a:off x="3481957" y="3186246"/>
              <a:ext cx="2410217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6912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65294-B82B-D788-6163-3AD76262C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2B65732B-3B70-BC41-DD47-895852FB89E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ACC2077B-7346-F811-15D9-10CB4187A9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592508F-D8BD-21B2-01D4-69B1FB9EE12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493E435-C2E0-50D3-54A7-13DCDF159F5F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712D89-281D-41F9-AEAF-3DA3B3051585}"/>
              </a:ext>
            </a:extLst>
          </p:cNvPr>
          <p:cNvSpPr/>
          <p:nvPr/>
        </p:nvSpPr>
        <p:spPr>
          <a:xfrm>
            <a:off x="508000" y="328377"/>
            <a:ext cx="10814050" cy="583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구매팀 과제 분석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– 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공사내역서 현황 및 필요사항 정리협의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(1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단계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DAFB53-EE06-94E6-25C8-86D255096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337" y="1537060"/>
            <a:ext cx="5845300" cy="34453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D89B8E6-4F55-DFD1-0CF5-A9A66177A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30" y="1537060"/>
            <a:ext cx="4896533" cy="362000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AD683E4-5294-6CFE-190C-160BAE623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359" y="5211650"/>
            <a:ext cx="10700278" cy="168608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FF52B28-7AEC-C8E5-7E77-42573FB4D09F}"/>
              </a:ext>
            </a:extLst>
          </p:cNvPr>
          <p:cNvSpPr/>
          <p:nvPr/>
        </p:nvSpPr>
        <p:spPr>
          <a:xfrm>
            <a:off x="539530" y="911799"/>
            <a:ext cx="11010107" cy="4968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latin typeface="+mn-ea"/>
              </a:rPr>
              <a:t>현재의 계약서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견적서를 분석진행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그리고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3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가지에서 필요한 데이터를 어떻게 처리할지 협의완료  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716B240-EB7E-0DDB-AC93-8CCAA1D0E3AD}"/>
              </a:ext>
            </a:extLst>
          </p:cNvPr>
          <p:cNvSpPr/>
          <p:nvPr/>
        </p:nvSpPr>
        <p:spPr>
          <a:xfrm>
            <a:off x="419667" y="1809426"/>
            <a:ext cx="473712" cy="496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1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15E0FCF5-8888-FEF5-85F5-DF97042A3505}"/>
              </a:ext>
            </a:extLst>
          </p:cNvPr>
          <p:cNvSpPr/>
          <p:nvPr/>
        </p:nvSpPr>
        <p:spPr>
          <a:xfrm>
            <a:off x="419667" y="5249636"/>
            <a:ext cx="473712" cy="496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3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B7DB491-A964-2650-2703-AF20F6771B4E}"/>
              </a:ext>
            </a:extLst>
          </p:cNvPr>
          <p:cNvSpPr/>
          <p:nvPr/>
        </p:nvSpPr>
        <p:spPr>
          <a:xfrm>
            <a:off x="5622286" y="1558081"/>
            <a:ext cx="473712" cy="4968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</a:rPr>
              <a:t>2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319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7660F-2A61-5E1A-4261-6016719BC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559BFB92-524C-67F8-00A8-07A8899A14E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6" name="그림 5" descr="사람, 비눗방울, 빛이(가) 표시된 사진&#10;&#10;자동 생성된 설명">
              <a:extLst>
                <a:ext uri="{FF2B5EF4-FFF2-40B4-BE49-F238E27FC236}">
                  <a16:creationId xmlns:a16="http://schemas.microsoft.com/office/drawing/2014/main" id="{6A2534B8-1514-6D01-040C-005A86FB47A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/>
            <a:srcRect l="45" t="6128" r="45" b="6128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9E8544F-B66D-BE8E-1554-016A700A08E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1" y="0"/>
              <a:ext cx="12191999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A5D61F1B-B4B8-325E-8165-ECD48161605A}"/>
              </a:ext>
            </a:extLst>
          </p:cNvPr>
          <p:cNvSpPr/>
          <p:nvPr/>
        </p:nvSpPr>
        <p:spPr>
          <a:xfrm flipV="1">
            <a:off x="508000" y="0"/>
            <a:ext cx="11176000" cy="159656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172077"/>
              </a:gs>
              <a:gs pos="100000">
                <a:srgbClr val="4A92C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255B1C-DA72-362A-18B8-20D86B48FB49}"/>
              </a:ext>
            </a:extLst>
          </p:cNvPr>
          <p:cNvSpPr/>
          <p:nvPr/>
        </p:nvSpPr>
        <p:spPr>
          <a:xfrm>
            <a:off x="508000" y="328377"/>
            <a:ext cx="10814050" cy="583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구매팀 과제 분석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– RPA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수행을 위해 사전작업 진행 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(2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단계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2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25EEA8-CA82-30DE-975D-366467796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6" y="1695470"/>
            <a:ext cx="9198012" cy="495480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1DFE455-AC51-43B7-7059-56157B104DC5}"/>
              </a:ext>
            </a:extLst>
          </p:cNvPr>
          <p:cNvSpPr/>
          <p:nvPr/>
        </p:nvSpPr>
        <p:spPr>
          <a:xfrm>
            <a:off x="602591" y="996158"/>
            <a:ext cx="10643476" cy="5834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번의 견적서를 폴더에 번호를 부여하면서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번호가 부여된 </a:t>
            </a:r>
            <a:r>
              <a:rPr lang="en-US" altLang="ko-KR" b="1" dirty="0">
                <a:solidFill>
                  <a:schemeClr val="tx1"/>
                </a:solidFill>
                <a:latin typeface="+mn-ea"/>
              </a:rPr>
              <a:t>PDF, </a:t>
            </a:r>
            <a:r>
              <a:rPr lang="ko-KR" altLang="en-US" b="1" dirty="0">
                <a:solidFill>
                  <a:schemeClr val="tx1"/>
                </a:solidFill>
                <a:latin typeface="+mn-ea"/>
              </a:rPr>
              <a:t>엑셀파일로 변환  </a:t>
            </a:r>
          </a:p>
        </p:txBody>
      </p:sp>
    </p:spTree>
    <p:extLst>
      <p:ext uri="{BB962C8B-B14F-4D97-AF65-F5344CB8AC3E}">
        <p14:creationId xmlns:p14="http://schemas.microsoft.com/office/powerpoint/2010/main" val="11532032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BH8FXCM_UKivQly.MHaZ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X5PIjiHcUuJlKeyz.MjQ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RH.Vg2m4ke1CYpSLLoV_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cj7ZPkDUGu2c6GWHgVG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LsuU6SB0yOBM.odczn5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PN9mUbE6UqkD8CBkOPms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NzeC_vblEWh98XskW87D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8TRrH5PlE.C04Yi0gS1m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BH8FXCM_UKivQly.MHaZ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X5PIjiHcUuJlKeyz.MjQ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RH.Vg2m4ke1CYpSLLoV_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X5PIjiHcUuJlKeyz.MjQQ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cj7ZPkDUGu2c6GWHgVG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LsuU6SB0yOBM.odczn5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PN9mUbE6UqkD8CBkOPms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NzeC_vblEWh98XskW87D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8TRrH5PlE.C04Yi0gS1m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RH.Vg2m4ke1CYpSLLoV_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jcj7ZPkDUGu2c6GWHgVG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yLsuU6SB0yOBM.odczn5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PN9mUbE6UqkD8CBkOPms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NzeC_vblEWh98XskW87D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8TRrH5PlE.C04Yi0gS1m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BH8FXCM_UKivQly.MHaZg"/>
</p:tagLst>
</file>

<file path=ppt/theme/theme1.xml><?xml version="1.0" encoding="utf-8"?>
<a:theme xmlns:a="http://schemas.openxmlformats.org/drawingml/2006/main" name="Office 2013 - 2022 테마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2359</TotalTime>
  <Words>1982</Words>
  <Application>Microsoft Office PowerPoint</Application>
  <PresentationFormat>와이드스크린</PresentationFormat>
  <Paragraphs>403</Paragraphs>
  <Slides>32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5" baseType="lpstr">
      <vt:lpstr>맑은 고딕</vt:lpstr>
      <vt:lpstr>Arial</vt:lpstr>
      <vt:lpstr>Calibri</vt:lpstr>
      <vt:lpstr>에스코어 드림 6 Bold</vt:lpstr>
      <vt:lpstr>Times</vt:lpstr>
      <vt:lpstr>Arial Rounded MT Bold</vt:lpstr>
      <vt:lpstr>맑은 고딕</vt:lpstr>
      <vt:lpstr>에스코어 드림 4 Regular</vt:lpstr>
      <vt:lpstr>Calibri Light</vt:lpstr>
      <vt:lpstr>휴먼모음T</vt:lpstr>
      <vt:lpstr>Bahnschrift SemiLight</vt:lpstr>
      <vt:lpstr>에스코어 드림 7 ExtraBold</vt:lpstr>
      <vt:lpstr>Office 2013 - 2022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Q&amp;A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-</dc:creator>
  <cp:lastModifiedBy>채운 박</cp:lastModifiedBy>
  <cp:revision>403</cp:revision>
  <dcterms:created xsi:type="dcterms:W3CDTF">2024-10-31T12:52:38Z</dcterms:created>
  <dcterms:modified xsi:type="dcterms:W3CDTF">2025-03-06T19:29:24Z</dcterms:modified>
</cp:coreProperties>
</file>